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XM Vahid" charset="1" panose="02000503090000020004"/>
      <p:regular r:id="rId10"/>
    </p:embeddedFont>
    <p:embeddedFont>
      <p:font typeface="XM Vahid Bold" charset="1" panose="02000803090000020004"/>
      <p:regular r:id="rId11"/>
    </p:embeddedFont>
    <p:embeddedFont>
      <p:font typeface="XM Vahid Italics" charset="1" panose="02000503090000090004"/>
      <p:regular r:id="rId12"/>
    </p:embeddedFont>
    <p:embeddedFont>
      <p:font typeface="XM Vahid Bold Italics" charset="1" panose="020008030900000900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Quicksand" charset="1" panose="00000500000000000000"/>
      <p:regular r:id="rId26"/>
    </p:embeddedFont>
    <p:embeddedFont>
      <p:font typeface="Quicksand Bold" charset="1" panose="00000800000000000000"/>
      <p:regular r:id="rId27"/>
    </p:embeddedFont>
    <p:embeddedFont>
      <p:font typeface="Quicksand Light" charset="1" panose="00000400000000000000"/>
      <p:regular r:id="rId28"/>
    </p:embeddedFont>
    <p:embeddedFont>
      <p:font typeface="Quicksand Medium" charset="1" panose="00000600000000000000"/>
      <p:regular r:id="rId29"/>
    </p:embeddedFont>
    <p:embeddedFont>
      <p:font typeface="Be Vietnam" charset="1" panose="00000500000000000000"/>
      <p:regular r:id="rId30"/>
    </p:embeddedFont>
    <p:embeddedFont>
      <p:font typeface="Be Vietnam Italics" charset="1" panose="00000500000000000000"/>
      <p:regular r:id="rId31"/>
    </p:embeddedFont>
    <p:embeddedFont>
      <p:font typeface="Be Vietnam Thin" charset="1" panose="00000200000000000000"/>
      <p:regular r:id="rId32"/>
    </p:embeddedFont>
    <p:embeddedFont>
      <p:font typeface="Be Vietnam Thin Italics" charset="1" panose="00000300000000000000"/>
      <p:regular r:id="rId33"/>
    </p:embeddedFont>
    <p:embeddedFont>
      <p:font typeface="Be Vietnam Medium" charset="1" panose="00000600000000000000"/>
      <p:regular r:id="rId34"/>
    </p:embeddedFont>
    <p:embeddedFont>
      <p:font typeface="Be Vietnam Medium Italics" charset="1" panose="00000600000000000000"/>
      <p:regular r:id="rId35"/>
    </p:embeddedFont>
    <p:embeddedFont>
      <p:font typeface="Be Vietnam Ultra-Bold" charset="1" panose="00000900000000000000"/>
      <p:regular r:id="rId36"/>
    </p:embeddedFont>
    <p:embeddedFont>
      <p:font typeface="Be Vietnam Ultra-Bold Italics" charset="1" panose="00000900000000000000"/>
      <p:regular r:id="rId37"/>
    </p:embeddedFont>
    <p:embeddedFont>
      <p:font typeface="Montserrat" charset="1" panose="00000500000000000000"/>
      <p:regular r:id="rId38"/>
    </p:embeddedFont>
    <p:embeddedFont>
      <p:font typeface="Montserrat Bold" charset="1" panose="00000800000000000000"/>
      <p:regular r:id="rId39"/>
    </p:embeddedFont>
    <p:embeddedFont>
      <p:font typeface="Montserrat Italics" charset="1" panose="00000500000000000000"/>
      <p:regular r:id="rId40"/>
    </p:embeddedFont>
    <p:embeddedFont>
      <p:font typeface="Montserrat Bold Italics" charset="1" panose="00000800000000000000"/>
      <p:regular r:id="rId41"/>
    </p:embeddedFont>
    <p:embeddedFont>
      <p:font typeface="Montserrat Thin" charset="1" panose="00000300000000000000"/>
      <p:regular r:id="rId42"/>
    </p:embeddedFont>
    <p:embeddedFont>
      <p:font typeface="Montserrat Thin Italics" charset="1" panose="00000300000000000000"/>
      <p:regular r:id="rId43"/>
    </p:embeddedFont>
    <p:embeddedFont>
      <p:font typeface="Montserrat Extra-Light" charset="1" panose="00000300000000000000"/>
      <p:regular r:id="rId44"/>
    </p:embeddedFont>
    <p:embeddedFont>
      <p:font typeface="Montserrat Extra-Light Italics" charset="1" panose="00000300000000000000"/>
      <p:regular r:id="rId45"/>
    </p:embeddedFont>
    <p:embeddedFont>
      <p:font typeface="Montserrat Light" charset="1" panose="00000400000000000000"/>
      <p:regular r:id="rId46"/>
    </p:embeddedFont>
    <p:embeddedFont>
      <p:font typeface="Montserrat Light Italics" charset="1" panose="00000400000000000000"/>
      <p:regular r:id="rId47"/>
    </p:embeddedFont>
    <p:embeddedFont>
      <p:font typeface="Montserrat Medium" charset="1" panose="00000600000000000000"/>
      <p:regular r:id="rId48"/>
    </p:embeddedFont>
    <p:embeddedFont>
      <p:font typeface="Montserrat Medium Italics" charset="1" panose="00000600000000000000"/>
      <p:regular r:id="rId49"/>
    </p:embeddedFont>
    <p:embeddedFont>
      <p:font typeface="Montserrat Semi-Bold" charset="1" panose="00000700000000000000"/>
      <p:regular r:id="rId50"/>
    </p:embeddedFont>
    <p:embeddedFont>
      <p:font typeface="Montserrat Semi-Bold Italics" charset="1" panose="00000700000000000000"/>
      <p:regular r:id="rId51"/>
    </p:embeddedFont>
    <p:embeddedFont>
      <p:font typeface="Montserrat Ultra-Bold" charset="1" panose="00000900000000000000"/>
      <p:regular r:id="rId52"/>
    </p:embeddedFont>
    <p:embeddedFont>
      <p:font typeface="Montserrat Ultra-Bold Italics" charset="1" panose="00000900000000000000"/>
      <p:regular r:id="rId53"/>
    </p:embeddedFont>
    <p:embeddedFont>
      <p:font typeface="Montserrat Heavy" charset="1" panose="00000A00000000000000"/>
      <p:regular r:id="rId54"/>
    </p:embeddedFont>
    <p:embeddedFont>
      <p:font typeface="Montserrat Heavy Italics" charset="1" panose="00000A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66" Target="slides/slide11.xml" Type="http://schemas.openxmlformats.org/officeDocument/2006/relationships/slide"/><Relationship Id="rId67" Target="slides/slide12.xml" Type="http://schemas.openxmlformats.org/officeDocument/2006/relationships/slide"/><Relationship Id="rId68" Target="slides/slide13.xml" Type="http://schemas.openxmlformats.org/officeDocument/2006/relationships/slide"/><Relationship Id="rId69" Target="slides/slide14.xml" Type="http://schemas.openxmlformats.org/officeDocument/2006/relationships/slide"/><Relationship Id="rId7" Target="fonts/font7.fntdata" Type="http://schemas.openxmlformats.org/officeDocument/2006/relationships/font"/><Relationship Id="rId70" Target="slides/slide15.xml" Type="http://schemas.openxmlformats.org/officeDocument/2006/relationships/slide"/><Relationship Id="rId71" Target="slides/slide16.xml" Type="http://schemas.openxmlformats.org/officeDocument/2006/relationships/slide"/><Relationship Id="rId72" Target="slides/slide17.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2AA7B"/>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4384763"/>
            <a:ext cx="8853878" cy="1340251"/>
          </a:xfrm>
          <a:prstGeom prst="rect">
            <a:avLst/>
          </a:prstGeom>
        </p:spPr>
        <p:txBody>
          <a:bodyPr anchor="t" rtlCol="false" tIns="0" lIns="0" bIns="0" rIns="0">
            <a:spAutoFit/>
          </a:bodyPr>
          <a:lstStyle/>
          <a:p>
            <a:pPr marL="0" indent="0" lvl="0">
              <a:lnSpc>
                <a:spcPts val="10015"/>
              </a:lnSpc>
            </a:pPr>
            <a:r>
              <a:rPr lang="en-US" sz="10015" spc="-420">
                <a:solidFill>
                  <a:srgbClr val="3139A8"/>
                </a:solidFill>
                <a:latin typeface="Be Vietnam Ultra-Bold"/>
              </a:rPr>
              <a:t>PHONE PRICES</a:t>
            </a:r>
          </a:p>
        </p:txBody>
      </p:sp>
      <p:sp>
        <p:nvSpPr>
          <p:cNvPr name="TextBox 10" id="10"/>
          <p:cNvSpPr txBox="true"/>
          <p:nvPr/>
        </p:nvSpPr>
        <p:spPr>
          <a:xfrm rot="0">
            <a:off x="1219200" y="5911811"/>
            <a:ext cx="8398722" cy="1438226"/>
          </a:xfrm>
          <a:prstGeom prst="rect">
            <a:avLst/>
          </a:prstGeom>
        </p:spPr>
        <p:txBody>
          <a:bodyPr anchor="t" rtlCol="false" tIns="0" lIns="0" bIns="0" rIns="0">
            <a:spAutoFit/>
          </a:bodyPr>
          <a:lstStyle/>
          <a:p>
            <a:pPr marL="0" indent="0" lvl="0">
              <a:lnSpc>
                <a:spcPts val="5675"/>
              </a:lnSpc>
            </a:pPr>
            <a:r>
              <a:rPr lang="en-US" sz="5354" spc="-224">
                <a:solidFill>
                  <a:srgbClr val="3139A8"/>
                </a:solidFill>
                <a:latin typeface="Be Vietnam"/>
              </a:rPr>
              <a:t>PREDICTION USING DATA MINING</a:t>
            </a:r>
          </a:p>
        </p:txBody>
      </p:sp>
      <p:sp>
        <p:nvSpPr>
          <p:cNvPr name="TextBox 11" id="11"/>
          <p:cNvSpPr txBox="true"/>
          <p:nvPr/>
        </p:nvSpPr>
        <p:spPr>
          <a:xfrm rot="0">
            <a:off x="1219200" y="8923020"/>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IT326-2023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63689"/>
            <a:ext cx="11601238" cy="7159621"/>
          </a:xfrm>
          <a:custGeom>
            <a:avLst/>
            <a:gdLst/>
            <a:ahLst/>
            <a:cxnLst/>
            <a:rect r="r" b="b" t="t" l="l"/>
            <a:pathLst>
              <a:path h="7159621" w="11601238">
                <a:moveTo>
                  <a:pt x="0" y="0"/>
                </a:moveTo>
                <a:lnTo>
                  <a:pt x="11601238" y="0"/>
                </a:lnTo>
                <a:lnTo>
                  <a:pt x="11601238" y="7159622"/>
                </a:lnTo>
                <a:lnTo>
                  <a:pt x="0" y="7159622"/>
                </a:lnTo>
                <a:lnTo>
                  <a:pt x="0" y="0"/>
                </a:lnTo>
                <a:close/>
              </a:path>
            </a:pathLst>
          </a:custGeom>
          <a:blipFill>
            <a:blip r:embed="rId2"/>
            <a:stretch>
              <a:fillRect l="0" t="0" r="0" b="0"/>
            </a:stretch>
          </a:blipFill>
        </p:spPr>
      </p:sp>
      <p:sp>
        <p:nvSpPr>
          <p:cNvPr name="TextBox 3" id="3"/>
          <p:cNvSpPr txBox="true"/>
          <p:nvPr/>
        </p:nvSpPr>
        <p:spPr>
          <a:xfrm rot="0">
            <a:off x="-2833609" y="285750"/>
            <a:ext cx="11173634" cy="742950"/>
          </a:xfrm>
          <a:prstGeom prst="rect">
            <a:avLst/>
          </a:prstGeom>
        </p:spPr>
        <p:txBody>
          <a:bodyPr anchor="t" rtlCol="false" tIns="0" lIns="0" bIns="0" rIns="0">
            <a:spAutoFit/>
          </a:bodyPr>
          <a:lstStyle/>
          <a:p>
            <a:pPr algn="ctr">
              <a:lnSpc>
                <a:spcPts val="5700"/>
              </a:lnSpc>
              <a:spcBef>
                <a:spcPct val="0"/>
              </a:spcBef>
            </a:pPr>
            <a:r>
              <a:rPr lang="en-US" sz="5000" spc="-210">
                <a:solidFill>
                  <a:srgbClr val="FFFFFF"/>
                </a:solidFill>
                <a:latin typeface="Be Vietnam Ultra-Bold"/>
              </a:rPr>
              <a:t>CLASS LABEL  </a:t>
            </a:r>
          </a:p>
        </p:txBody>
      </p:sp>
      <p:grpSp>
        <p:nvGrpSpPr>
          <p:cNvPr name="Group 4" id="4"/>
          <p:cNvGrpSpPr/>
          <p:nvPr/>
        </p:nvGrpSpPr>
        <p:grpSpPr>
          <a:xfrm rot="0">
            <a:off x="13060781" y="4103998"/>
            <a:ext cx="4707366" cy="2079005"/>
            <a:chOff x="0" y="0"/>
            <a:chExt cx="1664380" cy="735072"/>
          </a:xfrm>
        </p:grpSpPr>
        <p:sp>
          <p:nvSpPr>
            <p:cNvPr name="Freeform 5" id="5"/>
            <p:cNvSpPr/>
            <p:nvPr/>
          </p:nvSpPr>
          <p:spPr>
            <a:xfrm flipH="false" flipV="false" rot="0">
              <a:off x="0" y="0"/>
              <a:ext cx="1664380" cy="735072"/>
            </a:xfrm>
            <a:custGeom>
              <a:avLst/>
              <a:gdLst/>
              <a:ahLst/>
              <a:cxnLst/>
              <a:rect r="r" b="b" t="t" l="l"/>
              <a:pathLst>
                <a:path h="735072" w="1664380">
                  <a:moveTo>
                    <a:pt x="24670" y="0"/>
                  </a:moveTo>
                  <a:lnTo>
                    <a:pt x="1639711" y="0"/>
                  </a:lnTo>
                  <a:cubicBezTo>
                    <a:pt x="1653335" y="0"/>
                    <a:pt x="1664380" y="11045"/>
                    <a:pt x="1664380" y="24670"/>
                  </a:cubicBezTo>
                  <a:lnTo>
                    <a:pt x="1664380" y="710403"/>
                  </a:lnTo>
                  <a:cubicBezTo>
                    <a:pt x="1664380" y="724027"/>
                    <a:pt x="1653335" y="735072"/>
                    <a:pt x="1639711" y="735072"/>
                  </a:cubicBezTo>
                  <a:lnTo>
                    <a:pt x="24670" y="735072"/>
                  </a:lnTo>
                  <a:cubicBezTo>
                    <a:pt x="11045" y="735072"/>
                    <a:pt x="0" y="724027"/>
                    <a:pt x="0" y="710403"/>
                  </a:cubicBezTo>
                  <a:lnTo>
                    <a:pt x="0" y="24670"/>
                  </a:lnTo>
                  <a:cubicBezTo>
                    <a:pt x="0" y="11045"/>
                    <a:pt x="11045" y="0"/>
                    <a:pt x="24670" y="0"/>
                  </a:cubicBezTo>
                  <a:close/>
                </a:path>
              </a:pathLst>
            </a:custGeom>
            <a:solidFill>
              <a:srgbClr val="06C892"/>
            </a:solidFill>
            <a:ln w="9525" cap="sq">
              <a:solidFill>
                <a:srgbClr val="000000"/>
              </a:solidFill>
              <a:prstDash val="solid"/>
              <a:miter/>
            </a:ln>
          </p:spPr>
        </p:sp>
        <p:sp>
          <p:nvSpPr>
            <p:cNvPr name="TextBox 6" id="6"/>
            <p:cNvSpPr txBox="true"/>
            <p:nvPr/>
          </p:nvSpPr>
          <p:spPr>
            <a:xfrm>
              <a:off x="0" y="-38100"/>
              <a:ext cx="1664380" cy="77317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3205327" y="4319274"/>
            <a:ext cx="4418275" cy="1591301"/>
          </a:xfrm>
          <a:prstGeom prst="rect">
            <a:avLst/>
          </a:prstGeom>
        </p:spPr>
        <p:txBody>
          <a:bodyPr anchor="t" rtlCol="false" tIns="0" lIns="0" bIns="0" rIns="0">
            <a:spAutoFit/>
          </a:bodyPr>
          <a:lstStyle/>
          <a:p>
            <a:pPr algn="ctr">
              <a:lnSpc>
                <a:spcPts val="4231"/>
              </a:lnSpc>
            </a:pPr>
            <a:r>
              <a:rPr lang="en-US" sz="3022">
                <a:solidFill>
                  <a:srgbClr val="FFFFFF"/>
                </a:solidFill>
                <a:latin typeface="Canva Sans Bold"/>
              </a:rPr>
              <a:t>cheap     :944 phone </a:t>
            </a:r>
          </a:p>
          <a:p>
            <a:pPr algn="ctr">
              <a:lnSpc>
                <a:spcPts val="4231"/>
              </a:lnSpc>
            </a:pPr>
            <a:r>
              <a:rPr lang="en-US" sz="3022">
                <a:solidFill>
                  <a:srgbClr val="FFFFFF"/>
                </a:solidFill>
                <a:latin typeface="Canva Sans Bold"/>
              </a:rPr>
              <a:t>affordable : 109 phone</a:t>
            </a:r>
          </a:p>
          <a:p>
            <a:pPr algn="ctr">
              <a:lnSpc>
                <a:spcPts val="4231"/>
              </a:lnSpc>
            </a:pPr>
            <a:r>
              <a:rPr lang="en-US" sz="3022">
                <a:solidFill>
                  <a:srgbClr val="FFFFFF"/>
                </a:solidFill>
                <a:latin typeface="Canva Sans Bold"/>
              </a:rPr>
              <a:t>expensive : 25 phone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439100" y="536212"/>
            <a:ext cx="9055537" cy="879765"/>
          </a:xfrm>
          <a:prstGeom prst="rect">
            <a:avLst/>
          </a:prstGeom>
        </p:spPr>
        <p:txBody>
          <a:bodyPr anchor="t" rtlCol="false" tIns="0" lIns="0" bIns="0" rIns="0">
            <a:spAutoFit/>
          </a:bodyPr>
          <a:lstStyle/>
          <a:p>
            <a:pPr algn="ctr">
              <a:lnSpc>
                <a:spcPts val="7159"/>
              </a:lnSpc>
            </a:pPr>
            <a:r>
              <a:rPr lang="en-US" sz="5113">
                <a:solidFill>
                  <a:srgbClr val="02AA7B"/>
                </a:solidFill>
                <a:latin typeface="Canva Sans Bold"/>
              </a:rPr>
              <a:t>DATA MINING TECHNIQUES:</a:t>
            </a:r>
          </a:p>
        </p:txBody>
      </p:sp>
      <p:grpSp>
        <p:nvGrpSpPr>
          <p:cNvPr name="Group 3" id="3"/>
          <p:cNvGrpSpPr/>
          <p:nvPr/>
        </p:nvGrpSpPr>
        <p:grpSpPr>
          <a:xfrm rot="0">
            <a:off x="3947160" y="4452867"/>
            <a:ext cx="9609980" cy="4555109"/>
            <a:chOff x="0" y="0"/>
            <a:chExt cx="12813306" cy="6073478"/>
          </a:xfrm>
        </p:grpSpPr>
        <p:grpSp>
          <p:nvGrpSpPr>
            <p:cNvPr name="Group 4" id="4"/>
            <p:cNvGrpSpPr/>
            <p:nvPr/>
          </p:nvGrpSpPr>
          <p:grpSpPr>
            <a:xfrm rot="0">
              <a:off x="6976175" y="0"/>
              <a:ext cx="5837131" cy="2816527"/>
              <a:chOff x="0" y="0"/>
              <a:chExt cx="1300746" cy="627635"/>
            </a:xfrm>
          </p:grpSpPr>
          <p:sp>
            <p:nvSpPr>
              <p:cNvPr name="Freeform 5" id="5"/>
              <p:cNvSpPr/>
              <p:nvPr/>
            </p:nvSpPr>
            <p:spPr>
              <a:xfrm flipH="false" flipV="false" rot="0">
                <a:off x="0" y="0"/>
                <a:ext cx="1300746" cy="627635"/>
              </a:xfrm>
              <a:custGeom>
                <a:avLst/>
                <a:gdLst/>
                <a:ahLst/>
                <a:cxnLst/>
                <a:rect r="r" b="b" t="t" l="l"/>
                <a:pathLst>
                  <a:path h="627635" w="1300746">
                    <a:moveTo>
                      <a:pt x="31057" y="0"/>
                    </a:moveTo>
                    <a:lnTo>
                      <a:pt x="1269689" y="0"/>
                    </a:lnTo>
                    <a:cubicBezTo>
                      <a:pt x="1277926" y="0"/>
                      <a:pt x="1285825" y="3272"/>
                      <a:pt x="1291649" y="9096"/>
                    </a:cubicBezTo>
                    <a:cubicBezTo>
                      <a:pt x="1297474" y="14921"/>
                      <a:pt x="1300746" y="22820"/>
                      <a:pt x="1300746" y="31057"/>
                    </a:cubicBezTo>
                    <a:lnTo>
                      <a:pt x="1300746" y="596578"/>
                    </a:lnTo>
                    <a:cubicBezTo>
                      <a:pt x="1300746" y="604815"/>
                      <a:pt x="1297474" y="612714"/>
                      <a:pt x="1291649" y="618538"/>
                    </a:cubicBezTo>
                    <a:cubicBezTo>
                      <a:pt x="1285825" y="624363"/>
                      <a:pt x="1277926" y="627635"/>
                      <a:pt x="1269689" y="627635"/>
                    </a:cubicBezTo>
                    <a:lnTo>
                      <a:pt x="31057" y="627635"/>
                    </a:lnTo>
                    <a:cubicBezTo>
                      <a:pt x="22820" y="627635"/>
                      <a:pt x="14921" y="624363"/>
                      <a:pt x="9096" y="618538"/>
                    </a:cubicBezTo>
                    <a:cubicBezTo>
                      <a:pt x="3272" y="612714"/>
                      <a:pt x="0" y="604815"/>
                      <a:pt x="0" y="596578"/>
                    </a:cubicBezTo>
                    <a:lnTo>
                      <a:pt x="0" y="31057"/>
                    </a:lnTo>
                    <a:cubicBezTo>
                      <a:pt x="0" y="22820"/>
                      <a:pt x="3272" y="14921"/>
                      <a:pt x="9096" y="9096"/>
                    </a:cubicBezTo>
                    <a:cubicBezTo>
                      <a:pt x="14921" y="3272"/>
                      <a:pt x="22820" y="0"/>
                      <a:pt x="31057" y="0"/>
                    </a:cubicBezTo>
                    <a:close/>
                  </a:path>
                </a:pathLst>
              </a:custGeom>
              <a:solidFill>
                <a:srgbClr val="5383FF"/>
              </a:solidFill>
              <a:ln w="9525" cap="sq">
                <a:solidFill>
                  <a:srgbClr val="000000"/>
                </a:solidFill>
                <a:prstDash val="solid"/>
                <a:miter/>
              </a:ln>
            </p:spPr>
          </p:sp>
          <p:sp>
            <p:nvSpPr>
              <p:cNvPr name="TextBox 6" id="6"/>
              <p:cNvSpPr txBox="true"/>
              <p:nvPr/>
            </p:nvSpPr>
            <p:spPr>
              <a:xfrm>
                <a:off x="0" y="-38100"/>
                <a:ext cx="1300746" cy="66573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202882" y="0"/>
              <a:ext cx="5837131" cy="2816527"/>
              <a:chOff x="0" y="0"/>
              <a:chExt cx="1300746" cy="627635"/>
            </a:xfrm>
          </p:grpSpPr>
          <p:sp>
            <p:nvSpPr>
              <p:cNvPr name="Freeform 8" id="8"/>
              <p:cNvSpPr/>
              <p:nvPr/>
            </p:nvSpPr>
            <p:spPr>
              <a:xfrm flipH="false" flipV="false" rot="0">
                <a:off x="0" y="0"/>
                <a:ext cx="1300746" cy="627635"/>
              </a:xfrm>
              <a:custGeom>
                <a:avLst/>
                <a:gdLst/>
                <a:ahLst/>
                <a:cxnLst/>
                <a:rect r="r" b="b" t="t" l="l"/>
                <a:pathLst>
                  <a:path h="627635" w="1300746">
                    <a:moveTo>
                      <a:pt x="31057" y="0"/>
                    </a:moveTo>
                    <a:lnTo>
                      <a:pt x="1269689" y="0"/>
                    </a:lnTo>
                    <a:cubicBezTo>
                      <a:pt x="1277926" y="0"/>
                      <a:pt x="1285825" y="3272"/>
                      <a:pt x="1291649" y="9096"/>
                    </a:cubicBezTo>
                    <a:cubicBezTo>
                      <a:pt x="1297474" y="14921"/>
                      <a:pt x="1300746" y="22820"/>
                      <a:pt x="1300746" y="31057"/>
                    </a:cubicBezTo>
                    <a:lnTo>
                      <a:pt x="1300746" y="596578"/>
                    </a:lnTo>
                    <a:cubicBezTo>
                      <a:pt x="1300746" y="604815"/>
                      <a:pt x="1297474" y="612714"/>
                      <a:pt x="1291649" y="618538"/>
                    </a:cubicBezTo>
                    <a:cubicBezTo>
                      <a:pt x="1285825" y="624363"/>
                      <a:pt x="1277926" y="627635"/>
                      <a:pt x="1269689" y="627635"/>
                    </a:cubicBezTo>
                    <a:lnTo>
                      <a:pt x="31057" y="627635"/>
                    </a:lnTo>
                    <a:cubicBezTo>
                      <a:pt x="22820" y="627635"/>
                      <a:pt x="14921" y="624363"/>
                      <a:pt x="9096" y="618538"/>
                    </a:cubicBezTo>
                    <a:cubicBezTo>
                      <a:pt x="3272" y="612714"/>
                      <a:pt x="0" y="604815"/>
                      <a:pt x="0" y="596578"/>
                    </a:cubicBezTo>
                    <a:lnTo>
                      <a:pt x="0" y="31057"/>
                    </a:lnTo>
                    <a:cubicBezTo>
                      <a:pt x="0" y="22820"/>
                      <a:pt x="3272" y="14921"/>
                      <a:pt x="9096" y="9096"/>
                    </a:cubicBezTo>
                    <a:cubicBezTo>
                      <a:pt x="14921" y="3272"/>
                      <a:pt x="22820" y="0"/>
                      <a:pt x="31057" y="0"/>
                    </a:cubicBezTo>
                    <a:close/>
                  </a:path>
                </a:pathLst>
              </a:custGeom>
              <a:solidFill>
                <a:srgbClr val="5383FF"/>
              </a:solidFill>
              <a:ln w="9525" cap="sq">
                <a:solidFill>
                  <a:srgbClr val="000000"/>
                </a:solidFill>
                <a:prstDash val="solid"/>
                <a:miter/>
              </a:ln>
            </p:spPr>
          </p:sp>
          <p:sp>
            <p:nvSpPr>
              <p:cNvPr name="TextBox 9" id="9"/>
              <p:cNvSpPr txBox="true"/>
              <p:nvPr/>
            </p:nvSpPr>
            <p:spPr>
              <a:xfrm>
                <a:off x="0" y="-38100"/>
                <a:ext cx="1300746" cy="665735"/>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976175" y="3256951"/>
              <a:ext cx="5837131" cy="2816527"/>
              <a:chOff x="0" y="0"/>
              <a:chExt cx="1300746" cy="627635"/>
            </a:xfrm>
          </p:grpSpPr>
          <p:sp>
            <p:nvSpPr>
              <p:cNvPr name="Freeform 11" id="11"/>
              <p:cNvSpPr/>
              <p:nvPr/>
            </p:nvSpPr>
            <p:spPr>
              <a:xfrm flipH="false" flipV="false" rot="0">
                <a:off x="0" y="0"/>
                <a:ext cx="1300746" cy="627635"/>
              </a:xfrm>
              <a:custGeom>
                <a:avLst/>
                <a:gdLst/>
                <a:ahLst/>
                <a:cxnLst/>
                <a:rect r="r" b="b" t="t" l="l"/>
                <a:pathLst>
                  <a:path h="627635" w="1300746">
                    <a:moveTo>
                      <a:pt x="31057" y="0"/>
                    </a:moveTo>
                    <a:lnTo>
                      <a:pt x="1269689" y="0"/>
                    </a:lnTo>
                    <a:cubicBezTo>
                      <a:pt x="1277926" y="0"/>
                      <a:pt x="1285825" y="3272"/>
                      <a:pt x="1291649" y="9096"/>
                    </a:cubicBezTo>
                    <a:cubicBezTo>
                      <a:pt x="1297474" y="14921"/>
                      <a:pt x="1300746" y="22820"/>
                      <a:pt x="1300746" y="31057"/>
                    </a:cubicBezTo>
                    <a:lnTo>
                      <a:pt x="1300746" y="596578"/>
                    </a:lnTo>
                    <a:cubicBezTo>
                      <a:pt x="1300746" y="604815"/>
                      <a:pt x="1297474" y="612714"/>
                      <a:pt x="1291649" y="618538"/>
                    </a:cubicBezTo>
                    <a:cubicBezTo>
                      <a:pt x="1285825" y="624363"/>
                      <a:pt x="1277926" y="627635"/>
                      <a:pt x="1269689" y="627635"/>
                    </a:cubicBezTo>
                    <a:lnTo>
                      <a:pt x="31057" y="627635"/>
                    </a:lnTo>
                    <a:cubicBezTo>
                      <a:pt x="22820" y="627635"/>
                      <a:pt x="14921" y="624363"/>
                      <a:pt x="9096" y="618538"/>
                    </a:cubicBezTo>
                    <a:cubicBezTo>
                      <a:pt x="3272" y="612714"/>
                      <a:pt x="0" y="604815"/>
                      <a:pt x="0" y="596578"/>
                    </a:cubicBezTo>
                    <a:lnTo>
                      <a:pt x="0" y="31057"/>
                    </a:lnTo>
                    <a:cubicBezTo>
                      <a:pt x="0" y="22820"/>
                      <a:pt x="3272" y="14921"/>
                      <a:pt x="9096" y="9096"/>
                    </a:cubicBezTo>
                    <a:cubicBezTo>
                      <a:pt x="14921" y="3272"/>
                      <a:pt x="22820" y="0"/>
                      <a:pt x="31057" y="0"/>
                    </a:cubicBezTo>
                    <a:close/>
                  </a:path>
                </a:pathLst>
              </a:custGeom>
              <a:solidFill>
                <a:srgbClr val="5383FF"/>
              </a:solidFill>
              <a:ln w="9525" cap="sq">
                <a:solidFill>
                  <a:srgbClr val="000000"/>
                </a:solidFill>
                <a:prstDash val="solid"/>
                <a:miter/>
              </a:ln>
            </p:spPr>
          </p:sp>
          <p:sp>
            <p:nvSpPr>
              <p:cNvPr name="TextBox 12" id="12"/>
              <p:cNvSpPr txBox="true"/>
              <p:nvPr/>
            </p:nvSpPr>
            <p:spPr>
              <a:xfrm>
                <a:off x="0" y="-38100"/>
                <a:ext cx="1300746" cy="665735"/>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202882" y="3256951"/>
              <a:ext cx="5837131" cy="2816527"/>
              <a:chOff x="0" y="0"/>
              <a:chExt cx="1300746" cy="627635"/>
            </a:xfrm>
          </p:grpSpPr>
          <p:sp>
            <p:nvSpPr>
              <p:cNvPr name="Freeform 14" id="14"/>
              <p:cNvSpPr/>
              <p:nvPr/>
            </p:nvSpPr>
            <p:spPr>
              <a:xfrm flipH="false" flipV="false" rot="0">
                <a:off x="0" y="0"/>
                <a:ext cx="1300746" cy="627635"/>
              </a:xfrm>
              <a:custGeom>
                <a:avLst/>
                <a:gdLst/>
                <a:ahLst/>
                <a:cxnLst/>
                <a:rect r="r" b="b" t="t" l="l"/>
                <a:pathLst>
                  <a:path h="627635" w="1300746">
                    <a:moveTo>
                      <a:pt x="31057" y="0"/>
                    </a:moveTo>
                    <a:lnTo>
                      <a:pt x="1269689" y="0"/>
                    </a:lnTo>
                    <a:cubicBezTo>
                      <a:pt x="1277926" y="0"/>
                      <a:pt x="1285825" y="3272"/>
                      <a:pt x="1291649" y="9096"/>
                    </a:cubicBezTo>
                    <a:cubicBezTo>
                      <a:pt x="1297474" y="14921"/>
                      <a:pt x="1300746" y="22820"/>
                      <a:pt x="1300746" y="31057"/>
                    </a:cubicBezTo>
                    <a:lnTo>
                      <a:pt x="1300746" y="596578"/>
                    </a:lnTo>
                    <a:cubicBezTo>
                      <a:pt x="1300746" y="604815"/>
                      <a:pt x="1297474" y="612714"/>
                      <a:pt x="1291649" y="618538"/>
                    </a:cubicBezTo>
                    <a:cubicBezTo>
                      <a:pt x="1285825" y="624363"/>
                      <a:pt x="1277926" y="627635"/>
                      <a:pt x="1269689" y="627635"/>
                    </a:cubicBezTo>
                    <a:lnTo>
                      <a:pt x="31057" y="627635"/>
                    </a:lnTo>
                    <a:cubicBezTo>
                      <a:pt x="22820" y="627635"/>
                      <a:pt x="14921" y="624363"/>
                      <a:pt x="9096" y="618538"/>
                    </a:cubicBezTo>
                    <a:cubicBezTo>
                      <a:pt x="3272" y="612714"/>
                      <a:pt x="0" y="604815"/>
                      <a:pt x="0" y="596578"/>
                    </a:cubicBezTo>
                    <a:lnTo>
                      <a:pt x="0" y="31057"/>
                    </a:lnTo>
                    <a:cubicBezTo>
                      <a:pt x="0" y="22820"/>
                      <a:pt x="3272" y="14921"/>
                      <a:pt x="9096" y="9096"/>
                    </a:cubicBezTo>
                    <a:cubicBezTo>
                      <a:pt x="14921" y="3272"/>
                      <a:pt x="22820" y="0"/>
                      <a:pt x="31057" y="0"/>
                    </a:cubicBezTo>
                    <a:close/>
                  </a:path>
                </a:pathLst>
              </a:custGeom>
              <a:solidFill>
                <a:srgbClr val="5383FF"/>
              </a:solidFill>
              <a:ln w="9525" cap="sq">
                <a:solidFill>
                  <a:srgbClr val="000000"/>
                </a:solidFill>
                <a:prstDash val="solid"/>
                <a:miter/>
              </a:ln>
            </p:spPr>
          </p:sp>
          <p:sp>
            <p:nvSpPr>
              <p:cNvPr name="TextBox 15" id="15"/>
              <p:cNvSpPr txBox="true"/>
              <p:nvPr/>
            </p:nvSpPr>
            <p:spPr>
              <a:xfrm>
                <a:off x="0" y="-38100"/>
                <a:ext cx="1300746" cy="665735"/>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5400000">
              <a:off x="2326320" y="2847460"/>
              <a:ext cx="1590255" cy="818981"/>
            </a:xfrm>
            <a:custGeom>
              <a:avLst/>
              <a:gdLst/>
              <a:ahLst/>
              <a:cxnLst/>
              <a:rect r="r" b="b" t="t" l="l"/>
              <a:pathLst>
                <a:path h="818981" w="1590255">
                  <a:moveTo>
                    <a:pt x="0" y="0"/>
                  </a:moveTo>
                  <a:lnTo>
                    <a:pt x="1590255" y="0"/>
                  </a:lnTo>
                  <a:lnTo>
                    <a:pt x="1590255" y="818981"/>
                  </a:lnTo>
                  <a:lnTo>
                    <a:pt x="0" y="818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5400000">
              <a:off x="9099613" y="2847460"/>
              <a:ext cx="1590255" cy="818981"/>
            </a:xfrm>
            <a:custGeom>
              <a:avLst/>
              <a:gdLst/>
              <a:ahLst/>
              <a:cxnLst/>
              <a:rect r="r" b="b" t="t" l="l"/>
              <a:pathLst>
                <a:path h="818981" w="1590255">
                  <a:moveTo>
                    <a:pt x="0" y="0"/>
                  </a:moveTo>
                  <a:lnTo>
                    <a:pt x="1590255" y="0"/>
                  </a:lnTo>
                  <a:lnTo>
                    <a:pt x="1590255" y="818981"/>
                  </a:lnTo>
                  <a:lnTo>
                    <a:pt x="0" y="818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0" y="513820"/>
              <a:ext cx="6040013" cy="1948003"/>
            </a:xfrm>
            <a:prstGeom prst="rect">
              <a:avLst/>
            </a:prstGeom>
          </p:spPr>
          <p:txBody>
            <a:bodyPr anchor="t" rtlCol="false" tIns="0" lIns="0" bIns="0" rIns="0">
              <a:spAutoFit/>
            </a:bodyPr>
            <a:lstStyle/>
            <a:p>
              <a:pPr algn="ctr">
                <a:lnSpc>
                  <a:spcPts val="5975"/>
                </a:lnSpc>
              </a:pPr>
              <a:r>
                <a:rPr lang="en-US" sz="4267">
                  <a:solidFill>
                    <a:srgbClr val="FFFFFF"/>
                  </a:solidFill>
                  <a:latin typeface="Canva Sans Bold"/>
                </a:rPr>
                <a:t>supervised learning</a:t>
              </a:r>
            </a:p>
          </p:txBody>
        </p:sp>
        <p:sp>
          <p:nvSpPr>
            <p:cNvPr name="TextBox 19" id="19"/>
            <p:cNvSpPr txBox="true"/>
            <p:nvPr/>
          </p:nvSpPr>
          <p:spPr>
            <a:xfrm rot="0">
              <a:off x="175744" y="4086759"/>
              <a:ext cx="5688525" cy="1071186"/>
            </a:xfrm>
            <a:prstGeom prst="rect">
              <a:avLst/>
            </a:prstGeom>
          </p:spPr>
          <p:txBody>
            <a:bodyPr anchor="t" rtlCol="false" tIns="0" lIns="0" bIns="0" rIns="0">
              <a:spAutoFit/>
            </a:bodyPr>
            <a:lstStyle/>
            <a:p>
              <a:pPr algn="ctr">
                <a:lnSpc>
                  <a:spcPts val="6852"/>
                </a:lnSpc>
              </a:pPr>
              <a:r>
                <a:rPr lang="en-US" sz="4894">
                  <a:solidFill>
                    <a:srgbClr val="DBDBDB"/>
                  </a:solidFill>
                  <a:latin typeface="Canva Sans Bold"/>
                </a:rPr>
                <a:t> </a:t>
              </a:r>
              <a:r>
                <a:rPr lang="en-US" sz="4894">
                  <a:solidFill>
                    <a:srgbClr val="FFFFFF"/>
                  </a:solidFill>
                  <a:latin typeface="Canva Sans Bold"/>
                </a:rPr>
                <a:t>Classification</a:t>
              </a:r>
            </a:p>
          </p:txBody>
        </p:sp>
        <p:sp>
          <p:nvSpPr>
            <p:cNvPr name="TextBox 20" id="20"/>
            <p:cNvSpPr txBox="true"/>
            <p:nvPr/>
          </p:nvSpPr>
          <p:spPr>
            <a:xfrm rot="0">
              <a:off x="7146504" y="523345"/>
              <a:ext cx="5666803" cy="1612132"/>
            </a:xfrm>
            <a:prstGeom prst="rect">
              <a:avLst/>
            </a:prstGeom>
          </p:spPr>
          <p:txBody>
            <a:bodyPr anchor="t" rtlCol="false" tIns="0" lIns="0" bIns="0" rIns="0">
              <a:spAutoFit/>
            </a:bodyPr>
            <a:lstStyle/>
            <a:p>
              <a:pPr algn="ctr">
                <a:lnSpc>
                  <a:spcPts val="4955"/>
                </a:lnSpc>
              </a:pPr>
              <a:r>
                <a:rPr lang="en-US" sz="3539">
                  <a:solidFill>
                    <a:srgbClr val="FFFFFF"/>
                  </a:solidFill>
                  <a:latin typeface="Canva Sans Bold"/>
                </a:rPr>
                <a:t>unsupervised learning </a:t>
              </a:r>
            </a:p>
          </p:txBody>
        </p:sp>
        <p:sp>
          <p:nvSpPr>
            <p:cNvPr name="TextBox 21" id="21"/>
            <p:cNvSpPr txBox="true"/>
            <p:nvPr/>
          </p:nvSpPr>
          <p:spPr>
            <a:xfrm rot="0">
              <a:off x="7662358" y="4129889"/>
              <a:ext cx="4090165" cy="975400"/>
            </a:xfrm>
            <a:prstGeom prst="rect">
              <a:avLst/>
            </a:prstGeom>
          </p:spPr>
          <p:txBody>
            <a:bodyPr anchor="t" rtlCol="false" tIns="0" lIns="0" bIns="0" rIns="0">
              <a:spAutoFit/>
            </a:bodyPr>
            <a:lstStyle/>
            <a:p>
              <a:pPr algn="ctr">
                <a:lnSpc>
                  <a:spcPts val="6138"/>
                </a:lnSpc>
              </a:pPr>
              <a:r>
                <a:rPr lang="en-US" sz="4384">
                  <a:solidFill>
                    <a:srgbClr val="DBDBDB"/>
                  </a:solidFill>
                  <a:latin typeface="Canva Sans Bold"/>
                </a:rPr>
                <a:t> </a:t>
              </a:r>
              <a:r>
                <a:rPr lang="en-US" sz="4384">
                  <a:solidFill>
                    <a:srgbClr val="FFFFFF"/>
                  </a:solidFill>
                  <a:latin typeface="Canva Sans Bold"/>
                </a:rPr>
                <a:t>Clustering</a:t>
              </a:r>
              <a:r>
                <a:rPr lang="en-US" sz="4384">
                  <a:solidFill>
                    <a:srgbClr val="DBDBDB"/>
                  </a:solidFill>
                  <a:latin typeface="Canva Sans Bold"/>
                </a:rPr>
                <a:t> </a:t>
              </a:r>
            </a:p>
          </p:txBody>
        </p:sp>
      </p:grpSp>
      <p:sp>
        <p:nvSpPr>
          <p:cNvPr name="TextBox 22" id="22"/>
          <p:cNvSpPr txBox="true"/>
          <p:nvPr/>
        </p:nvSpPr>
        <p:spPr>
          <a:xfrm rot="0">
            <a:off x="0" y="2018383"/>
            <a:ext cx="18023828" cy="1571625"/>
          </a:xfrm>
          <a:prstGeom prst="rect">
            <a:avLst/>
          </a:prstGeom>
        </p:spPr>
        <p:txBody>
          <a:bodyPr anchor="t" rtlCol="false" tIns="0" lIns="0" bIns="0" rIns="0">
            <a:spAutoFit/>
          </a:bodyPr>
          <a:lstStyle/>
          <a:p>
            <a:pPr algn="ctr">
              <a:lnSpc>
                <a:spcPts val="6300"/>
              </a:lnSpc>
            </a:pPr>
            <a:r>
              <a:rPr lang="en-US" sz="4500">
                <a:solidFill>
                  <a:srgbClr val="0B5ED3"/>
                </a:solidFill>
                <a:latin typeface="XM Vahid Bold"/>
              </a:rPr>
              <a:t>In our project, we used two data mining tasks to help us predict the phone prices which are:</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607372" y="2028113"/>
            <a:ext cx="16651928" cy="5374007"/>
          </a:xfrm>
          <a:prstGeom prst="rect">
            <a:avLst/>
          </a:prstGeom>
        </p:spPr>
        <p:txBody>
          <a:bodyPr anchor="t" rtlCol="false" tIns="0" lIns="0" bIns="0" rIns="0">
            <a:spAutoFit/>
          </a:bodyPr>
          <a:lstStyle/>
          <a:p>
            <a:pPr marL="711733" indent="-355867" lvl="1">
              <a:lnSpc>
                <a:spcPts val="5340"/>
              </a:lnSpc>
              <a:buFont typeface="Arial"/>
              <a:buChar char="•"/>
            </a:pPr>
            <a:r>
              <a:rPr lang="en-US" sz="3296">
                <a:solidFill>
                  <a:srgbClr val="3139A8"/>
                </a:solidFill>
                <a:latin typeface="Quicksand Medium"/>
              </a:rPr>
              <a:t>Classification is a type of supervised learning in which data instances are given predefined labels.</a:t>
            </a:r>
          </a:p>
          <a:p>
            <a:pPr marL="711733" indent="-355867" lvl="1">
              <a:lnSpc>
                <a:spcPts val="5340"/>
              </a:lnSpc>
              <a:buFont typeface="Arial"/>
              <a:buChar char="•"/>
            </a:pPr>
            <a:r>
              <a:rPr lang="en-US" sz="3296">
                <a:solidFill>
                  <a:srgbClr val="3139A8"/>
                </a:solidFill>
                <a:latin typeface="Quicksand Medium"/>
              </a:rPr>
              <a:t>We used three different partitioning splits for the training and testing data .</a:t>
            </a:r>
          </a:p>
          <a:p>
            <a:pPr marL="711733" indent="-355867" lvl="1">
              <a:lnSpc>
                <a:spcPts val="5340"/>
              </a:lnSpc>
              <a:buFont typeface="Arial"/>
              <a:buChar char="•"/>
            </a:pPr>
            <a:r>
              <a:rPr lang="en-US" sz="3296">
                <a:solidFill>
                  <a:srgbClr val="3139A8"/>
                </a:solidFill>
                <a:latin typeface="Quicksand Medium"/>
              </a:rPr>
              <a:t>The training dataset:  was used for constructing the decision tree model</a:t>
            </a:r>
          </a:p>
          <a:p>
            <a:pPr marL="711733" indent="-355867" lvl="1">
              <a:lnSpc>
                <a:spcPts val="5340"/>
              </a:lnSpc>
              <a:buFont typeface="Arial"/>
              <a:buChar char="•"/>
            </a:pPr>
            <a:r>
              <a:rPr lang="en-US" sz="3296">
                <a:solidFill>
                  <a:srgbClr val="3139A8"/>
                </a:solidFill>
                <a:latin typeface="Quicksand Medium"/>
              </a:rPr>
              <a:t> The testing dataset:  was used to evaluate the model's accuracy.</a:t>
            </a:r>
          </a:p>
          <a:p>
            <a:pPr marL="711733" indent="-355867" lvl="1">
              <a:lnSpc>
                <a:spcPts val="5340"/>
              </a:lnSpc>
              <a:buFont typeface="Arial"/>
              <a:buChar char="•"/>
            </a:pPr>
            <a:r>
              <a:rPr lang="en-US" sz="3296">
                <a:solidFill>
                  <a:srgbClr val="3139A8"/>
                </a:solidFill>
                <a:latin typeface="Quicksand Medium"/>
              </a:rPr>
              <a:t>we conducted experiments with different partitioning ratios (70%-30%, 80%-20%, and 60%-40%) and various splitting criteria (ID3, C5.0, and CART).</a:t>
            </a:r>
          </a:p>
          <a:p>
            <a:pPr>
              <a:lnSpc>
                <a:spcPts val="5340"/>
              </a:lnSpc>
            </a:pPr>
          </a:p>
        </p:txBody>
      </p:sp>
      <p:sp>
        <p:nvSpPr>
          <p:cNvPr name="TextBox 3" id="3"/>
          <p:cNvSpPr txBox="true"/>
          <p:nvPr/>
        </p:nvSpPr>
        <p:spPr>
          <a:xfrm rot="0">
            <a:off x="1219200" y="565466"/>
            <a:ext cx="8936763"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CLASSIFICATION </a:t>
            </a:r>
          </a:p>
        </p:txBody>
      </p:sp>
      <p:grpSp>
        <p:nvGrpSpPr>
          <p:cNvPr name="Group 4" id="4"/>
          <p:cNvGrpSpPr/>
          <p:nvPr/>
        </p:nvGrpSpPr>
        <p:grpSpPr>
          <a:xfrm rot="0">
            <a:off x="1572722" y="7596485"/>
            <a:ext cx="11428511" cy="2027448"/>
            <a:chOff x="0" y="0"/>
            <a:chExt cx="15238014" cy="2703264"/>
          </a:xfrm>
        </p:grpSpPr>
        <p:grpSp>
          <p:nvGrpSpPr>
            <p:cNvPr name="Group 5" id="5"/>
            <p:cNvGrpSpPr/>
            <p:nvPr/>
          </p:nvGrpSpPr>
          <p:grpSpPr>
            <a:xfrm rot="0">
              <a:off x="0" y="732029"/>
              <a:ext cx="3970099" cy="1971235"/>
              <a:chOff x="0" y="0"/>
              <a:chExt cx="983990" cy="488571"/>
            </a:xfrm>
          </p:grpSpPr>
          <p:sp>
            <p:nvSpPr>
              <p:cNvPr name="Freeform 6" id="6"/>
              <p:cNvSpPr/>
              <p:nvPr/>
            </p:nvSpPr>
            <p:spPr>
              <a:xfrm flipH="false" flipV="false" rot="0">
                <a:off x="0" y="0"/>
                <a:ext cx="983990" cy="488571"/>
              </a:xfrm>
              <a:custGeom>
                <a:avLst/>
                <a:gdLst/>
                <a:ahLst/>
                <a:cxnLst/>
                <a:rect r="r" b="b" t="t" l="l"/>
                <a:pathLst>
                  <a:path h="488571" w="983990">
                    <a:moveTo>
                      <a:pt x="41054" y="0"/>
                    </a:moveTo>
                    <a:lnTo>
                      <a:pt x="942936" y="0"/>
                    </a:lnTo>
                    <a:cubicBezTo>
                      <a:pt x="965610" y="0"/>
                      <a:pt x="983990" y="18381"/>
                      <a:pt x="983990" y="41054"/>
                    </a:cubicBezTo>
                    <a:lnTo>
                      <a:pt x="983990" y="447517"/>
                    </a:lnTo>
                    <a:cubicBezTo>
                      <a:pt x="983990" y="470191"/>
                      <a:pt x="965610" y="488571"/>
                      <a:pt x="942936" y="488571"/>
                    </a:cubicBezTo>
                    <a:lnTo>
                      <a:pt x="41054" y="488571"/>
                    </a:lnTo>
                    <a:cubicBezTo>
                      <a:pt x="18381" y="488571"/>
                      <a:pt x="0" y="470191"/>
                      <a:pt x="0" y="447517"/>
                    </a:cubicBezTo>
                    <a:lnTo>
                      <a:pt x="0" y="41054"/>
                    </a:lnTo>
                    <a:cubicBezTo>
                      <a:pt x="0" y="18381"/>
                      <a:pt x="18381" y="0"/>
                      <a:pt x="41054" y="0"/>
                    </a:cubicBezTo>
                    <a:close/>
                  </a:path>
                </a:pathLst>
              </a:custGeom>
              <a:solidFill>
                <a:srgbClr val="5383FF"/>
              </a:solidFill>
              <a:ln w="9525" cap="sq">
                <a:solidFill>
                  <a:srgbClr val="000000"/>
                </a:solidFill>
                <a:prstDash val="solid"/>
                <a:miter/>
              </a:ln>
            </p:spPr>
          </p:sp>
          <p:sp>
            <p:nvSpPr>
              <p:cNvPr name="TextBox 7" id="7"/>
              <p:cNvSpPr txBox="true"/>
              <p:nvPr/>
            </p:nvSpPr>
            <p:spPr>
              <a:xfrm>
                <a:off x="0" y="-38100"/>
                <a:ext cx="983990" cy="5266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1464057" cy="146405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AA7B"/>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4339"/>
                  </a:lnSpc>
                </a:pPr>
                <a:r>
                  <a:rPr lang="en-US" sz="3099">
                    <a:solidFill>
                      <a:srgbClr val="FFFFFF"/>
                    </a:solidFill>
                    <a:latin typeface="Open Sans Extra Bold"/>
                  </a:rPr>
                  <a:t>1</a:t>
                </a:r>
              </a:p>
            </p:txBody>
          </p:sp>
        </p:grpSp>
        <p:sp>
          <p:nvSpPr>
            <p:cNvPr name="TextBox 11" id="11"/>
            <p:cNvSpPr txBox="true"/>
            <p:nvPr/>
          </p:nvSpPr>
          <p:spPr>
            <a:xfrm rot="0">
              <a:off x="542861" y="1513156"/>
              <a:ext cx="2884378" cy="747528"/>
            </a:xfrm>
            <a:prstGeom prst="rect">
              <a:avLst/>
            </a:prstGeom>
          </p:spPr>
          <p:txBody>
            <a:bodyPr anchor="t" rtlCol="false" tIns="0" lIns="0" bIns="0" rIns="0">
              <a:spAutoFit/>
            </a:bodyPr>
            <a:lstStyle/>
            <a:p>
              <a:pPr algn="ctr">
                <a:lnSpc>
                  <a:spcPts val="4694"/>
                </a:lnSpc>
              </a:pPr>
              <a:r>
                <a:rPr lang="en-US" sz="3353">
                  <a:solidFill>
                    <a:srgbClr val="FFFFFF"/>
                  </a:solidFill>
                  <a:latin typeface="Canva Sans Bold"/>
                </a:rPr>
                <a:t>70% - 30%</a:t>
              </a:r>
            </a:p>
          </p:txBody>
        </p:sp>
        <p:grpSp>
          <p:nvGrpSpPr>
            <p:cNvPr name="Group 12" id="12"/>
            <p:cNvGrpSpPr/>
            <p:nvPr/>
          </p:nvGrpSpPr>
          <p:grpSpPr>
            <a:xfrm rot="0">
              <a:off x="5633957" y="732029"/>
              <a:ext cx="3970099" cy="1971235"/>
              <a:chOff x="0" y="0"/>
              <a:chExt cx="983990" cy="488571"/>
            </a:xfrm>
          </p:grpSpPr>
          <p:sp>
            <p:nvSpPr>
              <p:cNvPr name="Freeform 13" id="13"/>
              <p:cNvSpPr/>
              <p:nvPr/>
            </p:nvSpPr>
            <p:spPr>
              <a:xfrm flipH="false" flipV="false" rot="0">
                <a:off x="0" y="0"/>
                <a:ext cx="983990" cy="488571"/>
              </a:xfrm>
              <a:custGeom>
                <a:avLst/>
                <a:gdLst/>
                <a:ahLst/>
                <a:cxnLst/>
                <a:rect r="r" b="b" t="t" l="l"/>
                <a:pathLst>
                  <a:path h="488571" w="983990">
                    <a:moveTo>
                      <a:pt x="41054" y="0"/>
                    </a:moveTo>
                    <a:lnTo>
                      <a:pt x="942936" y="0"/>
                    </a:lnTo>
                    <a:cubicBezTo>
                      <a:pt x="965610" y="0"/>
                      <a:pt x="983990" y="18381"/>
                      <a:pt x="983990" y="41054"/>
                    </a:cubicBezTo>
                    <a:lnTo>
                      <a:pt x="983990" y="447517"/>
                    </a:lnTo>
                    <a:cubicBezTo>
                      <a:pt x="983990" y="470191"/>
                      <a:pt x="965610" y="488571"/>
                      <a:pt x="942936" y="488571"/>
                    </a:cubicBezTo>
                    <a:lnTo>
                      <a:pt x="41054" y="488571"/>
                    </a:lnTo>
                    <a:cubicBezTo>
                      <a:pt x="18381" y="488571"/>
                      <a:pt x="0" y="470191"/>
                      <a:pt x="0" y="447517"/>
                    </a:cubicBezTo>
                    <a:lnTo>
                      <a:pt x="0" y="41054"/>
                    </a:lnTo>
                    <a:cubicBezTo>
                      <a:pt x="0" y="18381"/>
                      <a:pt x="18381" y="0"/>
                      <a:pt x="41054" y="0"/>
                    </a:cubicBezTo>
                    <a:close/>
                  </a:path>
                </a:pathLst>
              </a:custGeom>
              <a:solidFill>
                <a:srgbClr val="5383FF"/>
              </a:solidFill>
              <a:ln w="9525" cap="sq">
                <a:solidFill>
                  <a:srgbClr val="000000"/>
                </a:solidFill>
                <a:prstDash val="solid"/>
                <a:miter/>
              </a:ln>
            </p:spPr>
          </p:sp>
          <p:sp>
            <p:nvSpPr>
              <p:cNvPr name="TextBox 14" id="14"/>
              <p:cNvSpPr txBox="true"/>
              <p:nvPr/>
            </p:nvSpPr>
            <p:spPr>
              <a:xfrm>
                <a:off x="0" y="-38100"/>
                <a:ext cx="983990" cy="526671"/>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5633957" y="0"/>
              <a:ext cx="1464057" cy="146405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AA7B"/>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4339"/>
                  </a:lnSpc>
                </a:pPr>
                <a:r>
                  <a:rPr lang="en-US" sz="3099">
                    <a:solidFill>
                      <a:srgbClr val="FFFFFF"/>
                    </a:solidFill>
                    <a:latin typeface="Open Sans Extra Bold"/>
                  </a:rPr>
                  <a:t>2</a:t>
                </a:r>
              </a:p>
            </p:txBody>
          </p:sp>
        </p:grpSp>
        <p:sp>
          <p:nvSpPr>
            <p:cNvPr name="TextBox 18" id="18"/>
            <p:cNvSpPr txBox="true"/>
            <p:nvPr/>
          </p:nvSpPr>
          <p:spPr>
            <a:xfrm rot="0">
              <a:off x="6156301" y="1513156"/>
              <a:ext cx="2925412" cy="747528"/>
            </a:xfrm>
            <a:prstGeom prst="rect">
              <a:avLst/>
            </a:prstGeom>
          </p:spPr>
          <p:txBody>
            <a:bodyPr anchor="t" rtlCol="false" tIns="0" lIns="0" bIns="0" rIns="0">
              <a:spAutoFit/>
            </a:bodyPr>
            <a:lstStyle/>
            <a:p>
              <a:pPr algn="ctr">
                <a:lnSpc>
                  <a:spcPts val="4694"/>
                </a:lnSpc>
              </a:pPr>
              <a:r>
                <a:rPr lang="en-US" sz="3353">
                  <a:solidFill>
                    <a:srgbClr val="FFFFFF"/>
                  </a:solidFill>
                  <a:latin typeface="Canva Sans Bold"/>
                </a:rPr>
                <a:t>80% - 20%</a:t>
              </a:r>
            </a:p>
          </p:txBody>
        </p:sp>
        <p:grpSp>
          <p:nvGrpSpPr>
            <p:cNvPr name="Group 19" id="19"/>
            <p:cNvGrpSpPr/>
            <p:nvPr/>
          </p:nvGrpSpPr>
          <p:grpSpPr>
            <a:xfrm rot="0">
              <a:off x="11267915" y="732029"/>
              <a:ext cx="3970099" cy="1971235"/>
              <a:chOff x="0" y="0"/>
              <a:chExt cx="983990" cy="488571"/>
            </a:xfrm>
          </p:grpSpPr>
          <p:sp>
            <p:nvSpPr>
              <p:cNvPr name="Freeform 20" id="20"/>
              <p:cNvSpPr/>
              <p:nvPr/>
            </p:nvSpPr>
            <p:spPr>
              <a:xfrm flipH="false" flipV="false" rot="0">
                <a:off x="0" y="0"/>
                <a:ext cx="983990" cy="488571"/>
              </a:xfrm>
              <a:custGeom>
                <a:avLst/>
                <a:gdLst/>
                <a:ahLst/>
                <a:cxnLst/>
                <a:rect r="r" b="b" t="t" l="l"/>
                <a:pathLst>
                  <a:path h="488571" w="983990">
                    <a:moveTo>
                      <a:pt x="41054" y="0"/>
                    </a:moveTo>
                    <a:lnTo>
                      <a:pt x="942936" y="0"/>
                    </a:lnTo>
                    <a:cubicBezTo>
                      <a:pt x="965610" y="0"/>
                      <a:pt x="983990" y="18381"/>
                      <a:pt x="983990" y="41054"/>
                    </a:cubicBezTo>
                    <a:lnTo>
                      <a:pt x="983990" y="447517"/>
                    </a:lnTo>
                    <a:cubicBezTo>
                      <a:pt x="983990" y="470191"/>
                      <a:pt x="965610" y="488571"/>
                      <a:pt x="942936" y="488571"/>
                    </a:cubicBezTo>
                    <a:lnTo>
                      <a:pt x="41054" y="488571"/>
                    </a:lnTo>
                    <a:cubicBezTo>
                      <a:pt x="18381" y="488571"/>
                      <a:pt x="0" y="470191"/>
                      <a:pt x="0" y="447517"/>
                    </a:cubicBezTo>
                    <a:lnTo>
                      <a:pt x="0" y="41054"/>
                    </a:lnTo>
                    <a:cubicBezTo>
                      <a:pt x="0" y="18381"/>
                      <a:pt x="18381" y="0"/>
                      <a:pt x="41054" y="0"/>
                    </a:cubicBezTo>
                    <a:close/>
                  </a:path>
                </a:pathLst>
              </a:custGeom>
              <a:solidFill>
                <a:srgbClr val="5383FF"/>
              </a:solidFill>
              <a:ln w="9525" cap="sq">
                <a:solidFill>
                  <a:srgbClr val="000000"/>
                </a:solidFill>
                <a:prstDash val="solid"/>
                <a:miter/>
              </a:ln>
            </p:spPr>
          </p:sp>
          <p:sp>
            <p:nvSpPr>
              <p:cNvPr name="TextBox 21" id="21"/>
              <p:cNvSpPr txBox="true"/>
              <p:nvPr/>
            </p:nvSpPr>
            <p:spPr>
              <a:xfrm>
                <a:off x="0" y="-38100"/>
                <a:ext cx="983990" cy="526671"/>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11267915" y="0"/>
              <a:ext cx="1464057" cy="146405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AA7B"/>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4339"/>
                  </a:lnSpc>
                </a:pPr>
                <a:r>
                  <a:rPr lang="en-US" sz="3099">
                    <a:solidFill>
                      <a:srgbClr val="FFFFFF"/>
                    </a:solidFill>
                    <a:latin typeface="Open Sans Extra Bold"/>
                  </a:rPr>
                  <a:t>3</a:t>
                </a:r>
              </a:p>
            </p:txBody>
          </p:sp>
        </p:grpSp>
        <p:sp>
          <p:nvSpPr>
            <p:cNvPr name="TextBox 25" id="25"/>
            <p:cNvSpPr txBox="true"/>
            <p:nvPr/>
          </p:nvSpPr>
          <p:spPr>
            <a:xfrm rot="0">
              <a:off x="11760648" y="1513156"/>
              <a:ext cx="2982827" cy="747528"/>
            </a:xfrm>
            <a:prstGeom prst="rect">
              <a:avLst/>
            </a:prstGeom>
          </p:spPr>
          <p:txBody>
            <a:bodyPr anchor="t" rtlCol="false" tIns="0" lIns="0" bIns="0" rIns="0">
              <a:spAutoFit/>
            </a:bodyPr>
            <a:lstStyle/>
            <a:p>
              <a:pPr algn="ctr">
                <a:lnSpc>
                  <a:spcPts val="4694"/>
                </a:lnSpc>
              </a:pPr>
              <a:r>
                <a:rPr lang="en-US" sz="3353">
                  <a:solidFill>
                    <a:srgbClr val="FFFFFF"/>
                  </a:solidFill>
                  <a:latin typeface="Canva Sans Bold"/>
                </a:rPr>
                <a:t>60% - 40%</a:t>
              </a: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565466"/>
            <a:ext cx="8936763"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FINDINGS </a:t>
            </a:r>
          </a:p>
        </p:txBody>
      </p:sp>
      <p:sp>
        <p:nvSpPr>
          <p:cNvPr name="TextBox 3" id="3"/>
          <p:cNvSpPr txBox="true"/>
          <p:nvPr/>
        </p:nvSpPr>
        <p:spPr>
          <a:xfrm rot="0">
            <a:off x="1219200" y="1943100"/>
            <a:ext cx="14074463" cy="7597046"/>
          </a:xfrm>
          <a:prstGeom prst="rect">
            <a:avLst/>
          </a:prstGeom>
        </p:spPr>
        <p:txBody>
          <a:bodyPr anchor="t" rtlCol="false" tIns="0" lIns="0" bIns="0" rIns="0">
            <a:spAutoFit/>
          </a:bodyPr>
          <a:lstStyle/>
          <a:p>
            <a:pPr marL="587935" indent="-293968" lvl="1">
              <a:lnSpc>
                <a:spcPts val="4411"/>
              </a:lnSpc>
              <a:buFont typeface="Arial"/>
              <a:buChar char="•"/>
            </a:pPr>
            <a:r>
              <a:rPr lang="en-US" sz="2723">
                <a:solidFill>
                  <a:srgbClr val="3139A8"/>
                </a:solidFill>
                <a:latin typeface="Quicksand Medium"/>
              </a:rPr>
              <a:t>Our goal of building a model that effectively classifies phones into "cheap," "affordable," and "expensive" categories remains unachieved.</a:t>
            </a:r>
          </a:p>
          <a:p>
            <a:pPr marL="587935" indent="-293968" lvl="1">
              <a:lnSpc>
                <a:spcPts val="4411"/>
              </a:lnSpc>
              <a:buFont typeface="Arial"/>
              <a:buChar char="•"/>
            </a:pPr>
            <a:r>
              <a:rPr lang="en-US" sz="2723">
                <a:solidFill>
                  <a:srgbClr val="3139A8"/>
                </a:solidFill>
                <a:latin typeface="Quicksand Medium"/>
              </a:rPr>
              <a:t>Across all models, there were difficulties in accurately distinguishing phones that are "affordable" and "expensive".</a:t>
            </a:r>
          </a:p>
          <a:p>
            <a:pPr marL="587935" indent="-293968" lvl="1">
              <a:lnSpc>
                <a:spcPts val="4411"/>
              </a:lnSpc>
              <a:buFont typeface="Arial"/>
              <a:buChar char="•"/>
            </a:pPr>
            <a:r>
              <a:rPr lang="en-US" sz="2723">
                <a:solidFill>
                  <a:srgbClr val="3139A8"/>
                </a:solidFill>
                <a:latin typeface="Quicksand Medium"/>
              </a:rPr>
              <a:t>the best model is C5.0 model in the 70%-30% partition It excels in predicting "cheap" phones (187 out of 189 cheap phones correctly classified) only and it shows some potential in classifying expensive and affordable phones. </a:t>
            </a:r>
          </a:p>
          <a:p>
            <a:pPr marL="587935" indent="-293968" lvl="1">
              <a:lnSpc>
                <a:spcPts val="4411"/>
              </a:lnSpc>
              <a:buFont typeface="Arial"/>
              <a:buChar char="•"/>
            </a:pPr>
            <a:r>
              <a:rPr lang="en-US" sz="2723">
                <a:solidFill>
                  <a:srgbClr val="3139A8"/>
                </a:solidFill>
                <a:latin typeface="Quicksand Medium"/>
              </a:rPr>
              <a:t>Despite using stratified sampling to address imbalanced data, the model faces difficulties in classifying phones as "affordable" or "expensive."</a:t>
            </a:r>
          </a:p>
          <a:p>
            <a:pPr marL="587935" indent="-293968" lvl="1">
              <a:lnSpc>
                <a:spcPts val="4411"/>
              </a:lnSpc>
              <a:buFont typeface="Arial"/>
              <a:buChar char="•"/>
            </a:pPr>
            <a:r>
              <a:rPr lang="en-US" sz="2723">
                <a:solidFill>
                  <a:srgbClr val="3139A8"/>
                </a:solidFill>
                <a:latin typeface="Quicksand Medium"/>
              </a:rPr>
              <a:t> certain brands such as Apple, Google, LG, Samsung, and Sony were associated with predictions of "affordable," while others like Huawei, Lenovo, Oppo, Realme, and Vivo were associated with predictions of "cheap."</a:t>
            </a:r>
          </a:p>
          <a:p>
            <a:pPr>
              <a:lnSpc>
                <a:spcPts val="3925"/>
              </a:lnSpc>
            </a:pPr>
          </a:p>
          <a:p>
            <a:pPr>
              <a:lnSpc>
                <a:spcPts val="392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565466"/>
            <a:ext cx="8936763"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CLUSTERING</a:t>
            </a:r>
          </a:p>
        </p:txBody>
      </p:sp>
      <p:sp>
        <p:nvSpPr>
          <p:cNvPr name="TextBox 4" id="4"/>
          <p:cNvSpPr txBox="true"/>
          <p:nvPr/>
        </p:nvSpPr>
        <p:spPr>
          <a:xfrm rot="0">
            <a:off x="532818" y="1943100"/>
            <a:ext cx="9623145" cy="7830312"/>
          </a:xfrm>
          <a:prstGeom prst="rect">
            <a:avLst/>
          </a:prstGeom>
        </p:spPr>
        <p:txBody>
          <a:bodyPr anchor="t" rtlCol="false" tIns="0" lIns="0" bIns="0" rIns="0">
            <a:spAutoFit/>
          </a:bodyPr>
          <a:lstStyle/>
          <a:p>
            <a:pPr marL="690881" indent="-345440" lvl="1">
              <a:lnSpc>
                <a:spcPts val="5184"/>
              </a:lnSpc>
              <a:buFont typeface="Arial"/>
              <a:buChar char="•"/>
            </a:pPr>
            <a:r>
              <a:rPr lang="en-US" sz="3200">
                <a:solidFill>
                  <a:srgbClr val="3139A8"/>
                </a:solidFill>
                <a:latin typeface="Quicksand Medium"/>
              </a:rPr>
              <a:t>Clustering is grouping similar objects or data points together based on characteristics or similarities</a:t>
            </a:r>
          </a:p>
          <a:p>
            <a:pPr marL="690881" indent="-345440" lvl="1">
              <a:lnSpc>
                <a:spcPts val="5184"/>
              </a:lnSpc>
              <a:buFont typeface="Arial"/>
              <a:buChar char="•"/>
            </a:pPr>
            <a:r>
              <a:rPr lang="en-US" sz="3200">
                <a:solidFill>
                  <a:srgbClr val="3139A8"/>
                </a:solidFill>
                <a:latin typeface="Quicksand Medium"/>
              </a:rPr>
              <a:t>Main goal: find patterns without prior knowledge or class labels. </a:t>
            </a:r>
          </a:p>
          <a:p>
            <a:pPr marL="690881" indent="-345440" lvl="1">
              <a:lnSpc>
                <a:spcPts val="5184"/>
              </a:lnSpc>
              <a:buFont typeface="Arial"/>
              <a:buChar char="•"/>
            </a:pPr>
            <a:r>
              <a:rPr lang="en-US" sz="3200">
                <a:solidFill>
                  <a:srgbClr val="3139A8"/>
                </a:solidFill>
                <a:latin typeface="Quicksand Medium"/>
              </a:rPr>
              <a:t>There are many types of clustering techniques, but we used k-means;  the most widely used technique as it divides the data into a set of predefined number of k clusters, then groups the data based on the closest mean.</a:t>
            </a:r>
          </a:p>
          <a:p>
            <a:pPr>
              <a:lnSpc>
                <a:spcPts val="518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565466"/>
            <a:ext cx="8936763"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CLUSTERING</a:t>
            </a:r>
          </a:p>
        </p:txBody>
      </p:sp>
      <p:sp>
        <p:nvSpPr>
          <p:cNvPr name="TextBox 4" id="4"/>
          <p:cNvSpPr txBox="true"/>
          <p:nvPr/>
        </p:nvSpPr>
        <p:spPr>
          <a:xfrm rot="0">
            <a:off x="532818" y="1914525"/>
            <a:ext cx="9817906" cy="7479411"/>
          </a:xfrm>
          <a:prstGeom prst="rect">
            <a:avLst/>
          </a:prstGeom>
        </p:spPr>
        <p:txBody>
          <a:bodyPr anchor="t" rtlCol="false" tIns="0" lIns="0" bIns="0" rIns="0">
            <a:spAutoFit/>
          </a:bodyPr>
          <a:lstStyle/>
          <a:p>
            <a:pPr marL="690881" indent="-345440" lvl="1">
              <a:lnSpc>
                <a:spcPts val="5472"/>
              </a:lnSpc>
              <a:buFont typeface="Arial"/>
              <a:buChar char="•"/>
            </a:pPr>
            <a:r>
              <a:rPr lang="en-US" sz="3200">
                <a:solidFill>
                  <a:srgbClr val="3139A8"/>
                </a:solidFill>
                <a:latin typeface="Quicksand Medium"/>
              </a:rPr>
              <a:t>We used three different value k for the k-mean clustering technique: k=2, k=4, k=6</a:t>
            </a:r>
          </a:p>
          <a:p>
            <a:pPr marL="690881" indent="-345440" lvl="1">
              <a:lnSpc>
                <a:spcPts val="5472"/>
              </a:lnSpc>
              <a:buFont typeface="Arial"/>
              <a:buChar char="•"/>
            </a:pPr>
            <a:r>
              <a:rPr lang="en-US" sz="3200">
                <a:solidFill>
                  <a:srgbClr val="3139A8"/>
                </a:solidFill>
                <a:latin typeface="Quicksand Medium"/>
              </a:rPr>
              <a:t>After calculating the TWSS,  precision, and recall, visualizing overlap, then plotting the elbow method, we compared each k cluster.</a:t>
            </a:r>
          </a:p>
          <a:p>
            <a:pPr marL="690881" indent="-345440" lvl="1">
              <a:lnSpc>
                <a:spcPts val="5472"/>
              </a:lnSpc>
              <a:buFont typeface="Arial"/>
              <a:buChar char="•"/>
            </a:pPr>
            <a:r>
              <a:rPr lang="en-US" sz="3200">
                <a:solidFill>
                  <a:srgbClr val="3139A8"/>
                </a:solidFill>
                <a:latin typeface="Quicksand Medium"/>
              </a:rPr>
              <a:t>We then chose </a:t>
            </a:r>
            <a:r>
              <a:rPr lang="en-US" sz="3200">
                <a:solidFill>
                  <a:srgbClr val="FD696E"/>
                </a:solidFill>
                <a:latin typeface="Quicksand Medium"/>
              </a:rPr>
              <a:t>k= 4</a:t>
            </a:r>
            <a:r>
              <a:rPr lang="en-US" sz="3200">
                <a:solidFill>
                  <a:srgbClr val="3139A8"/>
                </a:solidFill>
                <a:latin typeface="Quicksand Medium"/>
              </a:rPr>
              <a:t> as the best cluster for our dataset as the elbow method suggested it, as well as it had the best value precision.</a:t>
            </a:r>
          </a:p>
          <a:p>
            <a:pPr marL="690881" indent="-345440" lvl="1">
              <a:lnSpc>
                <a:spcPts val="5472"/>
              </a:lnSpc>
              <a:buFont typeface="Arial"/>
              <a:buChar char="•"/>
            </a:pPr>
            <a:r>
              <a:rPr lang="en-US" sz="3200">
                <a:solidFill>
                  <a:srgbClr val="3139A8"/>
                </a:solidFill>
                <a:latin typeface="Quicksand Medium"/>
              </a:rPr>
              <a:t>k=6 had the best value TWSS but it had more overlap and lower precision value than k=4.</a:t>
            </a:r>
          </a:p>
          <a:p>
            <a:pPr>
              <a:lnSpc>
                <a:spcPts val="547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438150" y="5532907"/>
            <a:ext cx="7441758" cy="4651099"/>
          </a:xfrm>
          <a:custGeom>
            <a:avLst/>
            <a:gdLst/>
            <a:ahLst/>
            <a:cxnLst/>
            <a:rect r="r" b="b" t="t" l="l"/>
            <a:pathLst>
              <a:path h="4651099" w="7441758">
                <a:moveTo>
                  <a:pt x="0" y="0"/>
                </a:moveTo>
                <a:lnTo>
                  <a:pt x="7441758" y="0"/>
                </a:lnTo>
                <a:lnTo>
                  <a:pt x="7441758" y="4651099"/>
                </a:lnTo>
                <a:lnTo>
                  <a:pt x="0" y="4651099"/>
                </a:lnTo>
                <a:lnTo>
                  <a:pt x="0" y="0"/>
                </a:lnTo>
                <a:close/>
              </a:path>
            </a:pathLst>
          </a:custGeom>
          <a:blipFill>
            <a:blip r:embed="rId2"/>
            <a:stretch>
              <a:fillRect l="0" t="0" r="0" b="0"/>
            </a:stretch>
          </a:blipFill>
        </p:spPr>
      </p:sp>
      <p:sp>
        <p:nvSpPr>
          <p:cNvPr name="Freeform 3" id="3"/>
          <p:cNvSpPr/>
          <p:nvPr/>
        </p:nvSpPr>
        <p:spPr>
          <a:xfrm flipH="false" flipV="false" rot="0">
            <a:off x="10821229" y="5805672"/>
            <a:ext cx="7162207" cy="4315118"/>
          </a:xfrm>
          <a:custGeom>
            <a:avLst/>
            <a:gdLst/>
            <a:ahLst/>
            <a:cxnLst/>
            <a:rect r="r" b="b" t="t" l="l"/>
            <a:pathLst>
              <a:path h="4315118" w="7162207">
                <a:moveTo>
                  <a:pt x="0" y="0"/>
                </a:moveTo>
                <a:lnTo>
                  <a:pt x="7162207" y="0"/>
                </a:lnTo>
                <a:lnTo>
                  <a:pt x="7162207" y="4315118"/>
                </a:lnTo>
                <a:lnTo>
                  <a:pt x="0" y="4315118"/>
                </a:lnTo>
                <a:lnTo>
                  <a:pt x="0" y="0"/>
                </a:lnTo>
                <a:close/>
              </a:path>
            </a:pathLst>
          </a:custGeom>
          <a:blipFill>
            <a:blip r:embed="rId3"/>
            <a:stretch>
              <a:fillRect l="0" t="0" r="0" b="0"/>
            </a:stretch>
          </a:blipFill>
        </p:spPr>
      </p:sp>
      <p:sp>
        <p:nvSpPr>
          <p:cNvPr name="Freeform 4" id="4"/>
          <p:cNvSpPr/>
          <p:nvPr/>
        </p:nvSpPr>
        <p:spPr>
          <a:xfrm flipH="false" flipV="false" rot="0">
            <a:off x="5029197" y="1522300"/>
            <a:ext cx="7034923" cy="4226222"/>
          </a:xfrm>
          <a:custGeom>
            <a:avLst/>
            <a:gdLst/>
            <a:ahLst/>
            <a:cxnLst/>
            <a:rect r="r" b="b" t="t" l="l"/>
            <a:pathLst>
              <a:path h="4226222" w="7034923">
                <a:moveTo>
                  <a:pt x="0" y="0"/>
                </a:moveTo>
                <a:lnTo>
                  <a:pt x="7034922" y="0"/>
                </a:lnTo>
                <a:lnTo>
                  <a:pt x="7034922" y="4226222"/>
                </a:lnTo>
                <a:lnTo>
                  <a:pt x="0" y="4226222"/>
                </a:lnTo>
                <a:lnTo>
                  <a:pt x="0" y="0"/>
                </a:lnTo>
                <a:close/>
              </a:path>
            </a:pathLst>
          </a:custGeom>
          <a:blipFill>
            <a:blip r:embed="rId4"/>
            <a:stretch>
              <a:fillRect l="0" t="-5229" r="0" b="0"/>
            </a:stretch>
          </a:blipFill>
        </p:spPr>
      </p:sp>
      <p:sp>
        <p:nvSpPr>
          <p:cNvPr name="TextBox 5" id="5"/>
          <p:cNvSpPr txBox="true"/>
          <p:nvPr/>
        </p:nvSpPr>
        <p:spPr>
          <a:xfrm rot="0">
            <a:off x="1219200" y="336866"/>
            <a:ext cx="8936763"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Bold"/>
              </a:rPr>
              <a:t>CLUSTERING FINDINGS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32568" y="2126159"/>
            <a:ext cx="9144000" cy="325373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
        <p:nvSpPr>
          <p:cNvPr name="TextBox 10" id="10"/>
          <p:cNvSpPr txBox="true"/>
          <p:nvPr/>
        </p:nvSpPr>
        <p:spPr>
          <a:xfrm rot="0">
            <a:off x="720277" y="8693262"/>
            <a:ext cx="12864607" cy="790448"/>
          </a:xfrm>
          <a:prstGeom prst="rect">
            <a:avLst/>
          </a:prstGeom>
        </p:spPr>
        <p:txBody>
          <a:bodyPr anchor="t" rtlCol="false" tIns="0" lIns="0" bIns="0" rIns="0">
            <a:spAutoFit/>
          </a:bodyPr>
          <a:lstStyle/>
          <a:p>
            <a:pPr>
              <a:lnSpc>
                <a:spcPts val="3136"/>
              </a:lnSpc>
            </a:pPr>
            <a:r>
              <a:rPr lang="en-US" sz="2800" spc="-117">
                <a:solidFill>
                  <a:srgbClr val="090147"/>
                </a:solidFill>
                <a:latin typeface="Be Vietnam"/>
              </a:rPr>
              <a:t>PRESENTED BY </a:t>
            </a:r>
          </a:p>
          <a:p>
            <a:pPr algn="l" marL="0" indent="0" lvl="0">
              <a:lnSpc>
                <a:spcPts val="3136"/>
              </a:lnSpc>
              <a:spcBef>
                <a:spcPct val="0"/>
              </a:spcBef>
            </a:pPr>
            <a:r>
              <a:rPr lang="en-US" sz="2800" spc="-117">
                <a:solidFill>
                  <a:srgbClr val="090147"/>
                </a:solidFill>
                <a:latin typeface="Be Vietnam"/>
              </a:rPr>
              <a:t>SHDAN ALSHEDDI - SHADEN ALBADER - JURI ALSOLAIMI - JOUD ALHUSSAIN</a:t>
            </a:r>
          </a:p>
        </p:txBody>
      </p:sp>
      <p:sp>
        <p:nvSpPr>
          <p:cNvPr name="TextBox 11" id="11"/>
          <p:cNvSpPr txBox="true"/>
          <p:nvPr/>
        </p:nvSpPr>
        <p:spPr>
          <a:xfrm rot="0">
            <a:off x="849993" y="5524964"/>
            <a:ext cx="8309149" cy="887095"/>
          </a:xfrm>
          <a:prstGeom prst="rect">
            <a:avLst/>
          </a:prstGeom>
        </p:spPr>
        <p:txBody>
          <a:bodyPr anchor="t" rtlCol="false" tIns="0" lIns="0" bIns="0" rIns="0">
            <a:spAutoFit/>
          </a:bodyPr>
          <a:lstStyle/>
          <a:p>
            <a:pPr algn="ctr">
              <a:lnSpc>
                <a:spcPts val="7279"/>
              </a:lnSpc>
            </a:pPr>
            <a:r>
              <a:rPr lang="en-US" sz="5199">
                <a:solidFill>
                  <a:srgbClr val="3139A8"/>
                </a:solidFill>
                <a:latin typeface="XM Vahid Bold"/>
              </a:rPr>
              <a:t>Do you have 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AA7B"/>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38100"/>
              <a:ext cx="2385741" cy="288373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65466"/>
            <a:ext cx="7924800" cy="993142"/>
          </a:xfrm>
          <a:prstGeom prst="rect">
            <a:avLst/>
          </a:prstGeom>
        </p:spPr>
        <p:txBody>
          <a:bodyPr anchor="t" rtlCol="false" tIns="0" lIns="0" bIns="0" rIns="0">
            <a:spAutoFit/>
          </a:bodyPr>
          <a:lstStyle/>
          <a:p>
            <a:pPr marL="0" indent="0" lvl="0">
              <a:lnSpc>
                <a:spcPts val="7630"/>
              </a:lnSpc>
            </a:pPr>
            <a:r>
              <a:rPr lang="en-US" sz="7000" spc="-294">
                <a:solidFill>
                  <a:srgbClr val="090147"/>
                </a:solidFill>
                <a:latin typeface="Be Vietnam Ultra-Bold"/>
              </a:rPr>
              <a:t>PROBLEM</a:t>
            </a:r>
          </a:p>
        </p:txBody>
      </p:sp>
      <p:sp>
        <p:nvSpPr>
          <p:cNvPr name="TextBox 7" id="7"/>
          <p:cNvSpPr txBox="true"/>
          <p:nvPr/>
        </p:nvSpPr>
        <p:spPr>
          <a:xfrm rot="0">
            <a:off x="468074" y="1600429"/>
            <a:ext cx="8261867" cy="8361931"/>
          </a:xfrm>
          <a:prstGeom prst="rect">
            <a:avLst/>
          </a:prstGeom>
        </p:spPr>
        <p:txBody>
          <a:bodyPr anchor="t" rtlCol="false" tIns="0" lIns="0" bIns="0" rIns="0">
            <a:spAutoFit/>
          </a:bodyPr>
          <a:lstStyle/>
          <a:p>
            <a:pPr marL="630982" indent="-315491" lvl="1">
              <a:lnSpc>
                <a:spcPts val="4734"/>
              </a:lnSpc>
              <a:buFont typeface="Arial"/>
              <a:buChar char="•"/>
            </a:pPr>
            <a:r>
              <a:rPr lang="en-US" sz="2922">
                <a:solidFill>
                  <a:srgbClr val="090147"/>
                </a:solidFill>
                <a:latin typeface="Quicksand Medium"/>
              </a:rPr>
              <a:t>There are numerous companies that provide us with phones with varied features.</a:t>
            </a:r>
          </a:p>
          <a:p>
            <a:pPr>
              <a:lnSpc>
                <a:spcPts val="4734"/>
              </a:lnSpc>
            </a:pPr>
          </a:p>
          <a:p>
            <a:pPr marL="630982" indent="-315491" lvl="1">
              <a:lnSpc>
                <a:spcPts val="4734"/>
              </a:lnSpc>
              <a:buFont typeface="Arial"/>
              <a:buChar char="•"/>
            </a:pPr>
            <a:r>
              <a:rPr lang="en-US" sz="2922">
                <a:solidFill>
                  <a:srgbClr val="090147"/>
                </a:solidFill>
                <a:latin typeface="Quicksand Medium"/>
              </a:rPr>
              <a:t> comparing the prices of phones from different companies depending on features like brand, operating system, storage, and others could be overwhelming.</a:t>
            </a:r>
          </a:p>
          <a:p>
            <a:pPr>
              <a:lnSpc>
                <a:spcPts val="4734"/>
              </a:lnSpc>
            </a:pPr>
          </a:p>
          <a:p>
            <a:pPr marL="630982" indent="-315491" lvl="1">
              <a:lnSpc>
                <a:spcPts val="4734"/>
              </a:lnSpc>
              <a:buFont typeface="Arial"/>
              <a:buChar char="•"/>
            </a:pPr>
            <a:r>
              <a:rPr lang="en-US" sz="2922">
                <a:solidFill>
                  <a:srgbClr val="090147"/>
                </a:solidFill>
                <a:latin typeface="Quicksand Medium"/>
              </a:rPr>
              <a:t>build a model that helps people choose the right phone for them taking into consideration the features compared to the price.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270800" y="3760218"/>
            <a:ext cx="2984511" cy="974512"/>
            <a:chOff x="0" y="0"/>
            <a:chExt cx="930792" cy="303925"/>
          </a:xfrm>
        </p:grpSpPr>
        <p:sp>
          <p:nvSpPr>
            <p:cNvPr name="Freeform 3" id="3"/>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4" id="4"/>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70800" y="4918959"/>
            <a:ext cx="2984511" cy="974512"/>
            <a:chOff x="0" y="0"/>
            <a:chExt cx="930792" cy="303925"/>
          </a:xfrm>
        </p:grpSpPr>
        <p:sp>
          <p:nvSpPr>
            <p:cNvPr name="Freeform 6" id="6"/>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7" id="7"/>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18425" y="7316293"/>
            <a:ext cx="2984511" cy="974512"/>
            <a:chOff x="0" y="0"/>
            <a:chExt cx="930792" cy="303925"/>
          </a:xfrm>
        </p:grpSpPr>
        <p:sp>
          <p:nvSpPr>
            <p:cNvPr name="Freeform 9" id="9"/>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10" id="10"/>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70800" y="6117626"/>
            <a:ext cx="2984511" cy="974512"/>
            <a:chOff x="0" y="0"/>
            <a:chExt cx="930792" cy="303925"/>
          </a:xfrm>
        </p:grpSpPr>
        <p:sp>
          <p:nvSpPr>
            <p:cNvPr name="Freeform 12" id="12"/>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13" id="13"/>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4483911" y="7310923"/>
            <a:ext cx="2984511" cy="974512"/>
            <a:chOff x="0" y="0"/>
            <a:chExt cx="930792" cy="303925"/>
          </a:xfrm>
        </p:grpSpPr>
        <p:sp>
          <p:nvSpPr>
            <p:cNvPr name="Freeform 15" id="15"/>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16" id="16"/>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4483911" y="6128342"/>
            <a:ext cx="2984511" cy="974512"/>
            <a:chOff x="0" y="0"/>
            <a:chExt cx="930792" cy="303925"/>
          </a:xfrm>
        </p:grpSpPr>
        <p:sp>
          <p:nvSpPr>
            <p:cNvPr name="Freeform 18" id="18"/>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19" id="19"/>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4483911" y="4918959"/>
            <a:ext cx="2984511" cy="974512"/>
            <a:chOff x="0" y="0"/>
            <a:chExt cx="930792" cy="303925"/>
          </a:xfrm>
        </p:grpSpPr>
        <p:sp>
          <p:nvSpPr>
            <p:cNvPr name="Freeform 21" id="21"/>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22" id="22"/>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4483911" y="3753511"/>
            <a:ext cx="2984511" cy="974512"/>
            <a:chOff x="0" y="0"/>
            <a:chExt cx="930792" cy="303925"/>
          </a:xfrm>
        </p:grpSpPr>
        <p:sp>
          <p:nvSpPr>
            <p:cNvPr name="Freeform 24" id="24"/>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25" id="25"/>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7697022" y="3753511"/>
            <a:ext cx="2984511" cy="974512"/>
            <a:chOff x="0" y="0"/>
            <a:chExt cx="930792" cy="303925"/>
          </a:xfrm>
        </p:grpSpPr>
        <p:sp>
          <p:nvSpPr>
            <p:cNvPr name="Freeform 27" id="27"/>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28" id="28"/>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7697022" y="4917809"/>
            <a:ext cx="2984511" cy="974512"/>
            <a:chOff x="0" y="0"/>
            <a:chExt cx="930792" cy="303925"/>
          </a:xfrm>
        </p:grpSpPr>
        <p:sp>
          <p:nvSpPr>
            <p:cNvPr name="Freeform 30" id="30"/>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31" id="31"/>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7648962" y="7173736"/>
            <a:ext cx="2984511" cy="974512"/>
            <a:chOff x="0" y="0"/>
            <a:chExt cx="930792" cy="303925"/>
          </a:xfrm>
        </p:grpSpPr>
        <p:sp>
          <p:nvSpPr>
            <p:cNvPr name="Freeform 33" id="33"/>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34" id="34"/>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35" id="35"/>
          <p:cNvGrpSpPr/>
          <p:nvPr/>
        </p:nvGrpSpPr>
        <p:grpSpPr>
          <a:xfrm rot="0">
            <a:off x="7697022" y="6075399"/>
            <a:ext cx="2984511" cy="974512"/>
            <a:chOff x="0" y="0"/>
            <a:chExt cx="930792" cy="303925"/>
          </a:xfrm>
        </p:grpSpPr>
        <p:sp>
          <p:nvSpPr>
            <p:cNvPr name="Freeform 36" id="36"/>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37" id="37"/>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38" id="38"/>
          <p:cNvGrpSpPr/>
          <p:nvPr/>
        </p:nvGrpSpPr>
        <p:grpSpPr>
          <a:xfrm rot="0">
            <a:off x="10819578" y="3716852"/>
            <a:ext cx="2984511" cy="974512"/>
            <a:chOff x="0" y="0"/>
            <a:chExt cx="930792" cy="303925"/>
          </a:xfrm>
        </p:grpSpPr>
        <p:sp>
          <p:nvSpPr>
            <p:cNvPr name="Freeform 39" id="39"/>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40" id="40"/>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0">
            <a:off x="10819578" y="4918959"/>
            <a:ext cx="2984511" cy="974512"/>
            <a:chOff x="0" y="0"/>
            <a:chExt cx="930792" cy="303925"/>
          </a:xfrm>
        </p:grpSpPr>
        <p:sp>
          <p:nvSpPr>
            <p:cNvPr name="Freeform 42" id="42"/>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43" id="43"/>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10819578" y="6085586"/>
            <a:ext cx="2984511" cy="974512"/>
            <a:chOff x="0" y="0"/>
            <a:chExt cx="930792" cy="303925"/>
          </a:xfrm>
        </p:grpSpPr>
        <p:sp>
          <p:nvSpPr>
            <p:cNvPr name="Freeform 45" id="45"/>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46" id="46"/>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47" id="47"/>
          <p:cNvGrpSpPr/>
          <p:nvPr/>
        </p:nvGrpSpPr>
        <p:grpSpPr>
          <a:xfrm rot="0">
            <a:off x="10819578" y="7173736"/>
            <a:ext cx="2984511" cy="974512"/>
            <a:chOff x="0" y="0"/>
            <a:chExt cx="930792" cy="303925"/>
          </a:xfrm>
        </p:grpSpPr>
        <p:sp>
          <p:nvSpPr>
            <p:cNvPr name="Freeform 48" id="48"/>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49" id="49"/>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50" id="50"/>
          <p:cNvGrpSpPr/>
          <p:nvPr/>
        </p:nvGrpSpPr>
        <p:grpSpPr>
          <a:xfrm rot="0">
            <a:off x="14032689" y="3709418"/>
            <a:ext cx="2984511" cy="974512"/>
            <a:chOff x="0" y="0"/>
            <a:chExt cx="930792" cy="303925"/>
          </a:xfrm>
        </p:grpSpPr>
        <p:sp>
          <p:nvSpPr>
            <p:cNvPr name="Freeform 51" id="51"/>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52" id="52"/>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53" id="53"/>
          <p:cNvGrpSpPr/>
          <p:nvPr/>
        </p:nvGrpSpPr>
        <p:grpSpPr>
          <a:xfrm rot="0">
            <a:off x="14032689" y="4961901"/>
            <a:ext cx="2984511" cy="974512"/>
            <a:chOff x="0" y="0"/>
            <a:chExt cx="930792" cy="303925"/>
          </a:xfrm>
        </p:grpSpPr>
        <p:sp>
          <p:nvSpPr>
            <p:cNvPr name="Freeform 54" id="54"/>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55" id="55"/>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56" id="56"/>
          <p:cNvGrpSpPr/>
          <p:nvPr/>
        </p:nvGrpSpPr>
        <p:grpSpPr>
          <a:xfrm rot="0">
            <a:off x="14032689" y="6214384"/>
            <a:ext cx="2984511" cy="974512"/>
            <a:chOff x="0" y="0"/>
            <a:chExt cx="930792" cy="303925"/>
          </a:xfrm>
        </p:grpSpPr>
        <p:sp>
          <p:nvSpPr>
            <p:cNvPr name="Freeform 57" id="57"/>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58" id="58"/>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59" id="59"/>
          <p:cNvGrpSpPr/>
          <p:nvPr/>
        </p:nvGrpSpPr>
        <p:grpSpPr>
          <a:xfrm rot="0">
            <a:off x="14032689" y="7466867"/>
            <a:ext cx="2984511" cy="974512"/>
            <a:chOff x="0" y="0"/>
            <a:chExt cx="930792" cy="303925"/>
          </a:xfrm>
        </p:grpSpPr>
        <p:sp>
          <p:nvSpPr>
            <p:cNvPr name="Freeform 60" id="60"/>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61" id="61"/>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grpSp>
        <p:nvGrpSpPr>
          <p:cNvPr name="Group 62" id="62"/>
          <p:cNvGrpSpPr/>
          <p:nvPr/>
        </p:nvGrpSpPr>
        <p:grpSpPr>
          <a:xfrm rot="0">
            <a:off x="7648962" y="8283788"/>
            <a:ext cx="2984511" cy="974512"/>
            <a:chOff x="0" y="0"/>
            <a:chExt cx="930792" cy="303925"/>
          </a:xfrm>
        </p:grpSpPr>
        <p:sp>
          <p:nvSpPr>
            <p:cNvPr name="Freeform 63" id="63"/>
            <p:cNvSpPr/>
            <p:nvPr/>
          </p:nvSpPr>
          <p:spPr>
            <a:xfrm flipH="false" flipV="false" rot="0">
              <a:off x="0" y="0"/>
              <a:ext cx="930792" cy="303925"/>
            </a:xfrm>
            <a:custGeom>
              <a:avLst/>
              <a:gdLst/>
              <a:ahLst/>
              <a:cxnLst/>
              <a:rect r="r" b="b" t="t" l="l"/>
              <a:pathLst>
                <a:path h="303925" w="930792">
                  <a:moveTo>
                    <a:pt x="38910" y="0"/>
                  </a:moveTo>
                  <a:lnTo>
                    <a:pt x="891881" y="0"/>
                  </a:lnTo>
                  <a:cubicBezTo>
                    <a:pt x="913371" y="0"/>
                    <a:pt x="930792" y="17421"/>
                    <a:pt x="930792" y="38910"/>
                  </a:cubicBezTo>
                  <a:lnTo>
                    <a:pt x="930792" y="265014"/>
                  </a:lnTo>
                  <a:cubicBezTo>
                    <a:pt x="930792" y="275334"/>
                    <a:pt x="926692" y="285231"/>
                    <a:pt x="919395" y="292528"/>
                  </a:cubicBezTo>
                  <a:cubicBezTo>
                    <a:pt x="912098" y="299825"/>
                    <a:pt x="902201" y="303925"/>
                    <a:pt x="891881" y="303925"/>
                  </a:cubicBezTo>
                  <a:lnTo>
                    <a:pt x="38910" y="303925"/>
                  </a:lnTo>
                  <a:cubicBezTo>
                    <a:pt x="17421" y="303925"/>
                    <a:pt x="0" y="286504"/>
                    <a:pt x="0" y="265014"/>
                  </a:cubicBezTo>
                  <a:lnTo>
                    <a:pt x="0" y="38910"/>
                  </a:lnTo>
                  <a:cubicBezTo>
                    <a:pt x="0" y="17421"/>
                    <a:pt x="17421" y="0"/>
                    <a:pt x="38910" y="0"/>
                  </a:cubicBezTo>
                  <a:close/>
                </a:path>
              </a:pathLst>
            </a:custGeom>
            <a:solidFill>
              <a:srgbClr val="5383FF"/>
            </a:solidFill>
            <a:ln w="9525" cap="sq">
              <a:solidFill>
                <a:srgbClr val="000000"/>
              </a:solidFill>
              <a:prstDash val="solid"/>
              <a:miter/>
            </a:ln>
          </p:spPr>
        </p:sp>
        <p:sp>
          <p:nvSpPr>
            <p:cNvPr name="TextBox 64" id="64"/>
            <p:cNvSpPr txBox="true"/>
            <p:nvPr/>
          </p:nvSpPr>
          <p:spPr>
            <a:xfrm>
              <a:off x="0" y="-38100"/>
              <a:ext cx="930792" cy="342025"/>
            </a:xfrm>
            <a:prstGeom prst="rect">
              <a:avLst/>
            </a:prstGeom>
          </p:spPr>
          <p:txBody>
            <a:bodyPr anchor="ctr" rtlCol="false" tIns="50800" lIns="50800" bIns="50800" rIns="50800"/>
            <a:lstStyle/>
            <a:p>
              <a:pPr algn="ctr">
                <a:lnSpc>
                  <a:spcPts val="2659"/>
                </a:lnSpc>
                <a:spcBef>
                  <a:spcPct val="0"/>
                </a:spcBef>
              </a:pPr>
            </a:p>
          </p:txBody>
        </p:sp>
      </p:grpSp>
      <p:sp>
        <p:nvSpPr>
          <p:cNvPr name="TextBox 65" id="65"/>
          <p:cNvSpPr txBox="true"/>
          <p:nvPr/>
        </p:nvSpPr>
        <p:spPr>
          <a:xfrm rot="0">
            <a:off x="1028700" y="565466"/>
            <a:ext cx="7924800" cy="993142"/>
          </a:xfrm>
          <a:prstGeom prst="rect">
            <a:avLst/>
          </a:prstGeom>
        </p:spPr>
        <p:txBody>
          <a:bodyPr anchor="t" rtlCol="false" tIns="0" lIns="0" bIns="0" rIns="0">
            <a:spAutoFit/>
          </a:bodyPr>
          <a:lstStyle/>
          <a:p>
            <a:pPr marL="0" indent="0" lvl="0">
              <a:lnSpc>
                <a:spcPts val="7630"/>
              </a:lnSpc>
            </a:pPr>
            <a:r>
              <a:rPr lang="en-US" sz="7000" spc="-294">
                <a:solidFill>
                  <a:srgbClr val="02AA7B"/>
                </a:solidFill>
                <a:latin typeface="Be Vietnam Ultra-Bold"/>
              </a:rPr>
              <a:t>DATASET</a:t>
            </a:r>
          </a:p>
        </p:txBody>
      </p:sp>
      <p:sp>
        <p:nvSpPr>
          <p:cNvPr name="TextBox 66" id="66"/>
          <p:cNvSpPr txBox="true"/>
          <p:nvPr/>
        </p:nvSpPr>
        <p:spPr>
          <a:xfrm rot="0">
            <a:off x="90556" y="1840866"/>
            <a:ext cx="18197444" cy="1725678"/>
          </a:xfrm>
          <a:prstGeom prst="rect">
            <a:avLst/>
          </a:prstGeom>
        </p:spPr>
        <p:txBody>
          <a:bodyPr anchor="t" rtlCol="false" tIns="0" lIns="0" bIns="0" rIns="0">
            <a:spAutoFit/>
          </a:bodyPr>
          <a:lstStyle/>
          <a:p>
            <a:pPr algn="ctr">
              <a:lnSpc>
                <a:spcPts val="4633"/>
              </a:lnSpc>
            </a:pPr>
            <a:r>
              <a:rPr lang="en-US" sz="3309">
                <a:solidFill>
                  <a:srgbClr val="3139A8"/>
                </a:solidFill>
                <a:latin typeface="DM Sans"/>
              </a:rPr>
              <a:t>Our dataset contains phone features including price of popular brands. Every phone in this dataset continues to be manufactured. The dataset doesn’t include discontinued phones, and it consists  of 1512 rows  and 22 attributes which are: </a:t>
            </a:r>
          </a:p>
        </p:txBody>
      </p:sp>
      <p:sp>
        <p:nvSpPr>
          <p:cNvPr name="TextBox 67" id="67"/>
          <p:cNvSpPr txBox="true"/>
          <p:nvPr/>
        </p:nvSpPr>
        <p:spPr>
          <a:xfrm rot="0">
            <a:off x="1270800" y="4066817"/>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phone_name</a:t>
            </a:r>
          </a:p>
        </p:txBody>
      </p:sp>
      <p:sp>
        <p:nvSpPr>
          <p:cNvPr name="TextBox 68" id="68"/>
          <p:cNvSpPr txBox="true"/>
          <p:nvPr/>
        </p:nvSpPr>
        <p:spPr>
          <a:xfrm rot="0">
            <a:off x="1270800" y="5313743"/>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brand</a:t>
            </a:r>
          </a:p>
        </p:txBody>
      </p:sp>
      <p:sp>
        <p:nvSpPr>
          <p:cNvPr name="TextBox 69" id="69"/>
          <p:cNvSpPr txBox="true"/>
          <p:nvPr/>
        </p:nvSpPr>
        <p:spPr>
          <a:xfrm rot="0">
            <a:off x="1270800" y="6232693"/>
            <a:ext cx="2984511" cy="727710"/>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operating system (</a:t>
            </a:r>
            <a:r>
              <a:rPr lang="en-US" sz="2099">
                <a:solidFill>
                  <a:srgbClr val="F1EBE5"/>
                </a:solidFill>
                <a:latin typeface="Open Sans Extra Bold"/>
              </a:rPr>
              <a:t>os)</a:t>
            </a:r>
          </a:p>
        </p:txBody>
      </p:sp>
      <p:sp>
        <p:nvSpPr>
          <p:cNvPr name="TextBox 70" id="70"/>
          <p:cNvSpPr txBox="true"/>
          <p:nvPr/>
        </p:nvSpPr>
        <p:spPr>
          <a:xfrm rot="0">
            <a:off x="1318425" y="7706818"/>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inches</a:t>
            </a:r>
          </a:p>
        </p:txBody>
      </p:sp>
      <p:sp>
        <p:nvSpPr>
          <p:cNvPr name="TextBox 71" id="71"/>
          <p:cNvSpPr txBox="true"/>
          <p:nvPr/>
        </p:nvSpPr>
        <p:spPr>
          <a:xfrm rot="0">
            <a:off x="4483911" y="4138108"/>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resolution</a:t>
            </a:r>
          </a:p>
        </p:txBody>
      </p:sp>
      <p:sp>
        <p:nvSpPr>
          <p:cNvPr name="TextBox 72" id="72"/>
          <p:cNvSpPr txBox="true"/>
          <p:nvPr/>
        </p:nvSpPr>
        <p:spPr>
          <a:xfrm rot="0">
            <a:off x="4483911" y="5279929"/>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battery</a:t>
            </a:r>
          </a:p>
        </p:txBody>
      </p:sp>
      <p:sp>
        <p:nvSpPr>
          <p:cNvPr name="TextBox 73" id="73"/>
          <p:cNvSpPr txBox="true"/>
          <p:nvPr/>
        </p:nvSpPr>
        <p:spPr>
          <a:xfrm rot="0">
            <a:off x="4483911" y="6493070"/>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battery_type</a:t>
            </a:r>
          </a:p>
        </p:txBody>
      </p:sp>
      <p:sp>
        <p:nvSpPr>
          <p:cNvPr name="TextBox 74" id="74"/>
          <p:cNvSpPr txBox="true"/>
          <p:nvPr/>
        </p:nvSpPr>
        <p:spPr>
          <a:xfrm rot="0">
            <a:off x="4483911" y="7617521"/>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ram_GB</a:t>
            </a:r>
          </a:p>
        </p:txBody>
      </p:sp>
      <p:sp>
        <p:nvSpPr>
          <p:cNvPr name="TextBox 75" id="75"/>
          <p:cNvSpPr txBox="true"/>
          <p:nvPr/>
        </p:nvSpPr>
        <p:spPr>
          <a:xfrm rot="0">
            <a:off x="7697022" y="4063972"/>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announcement_date</a:t>
            </a:r>
          </a:p>
        </p:txBody>
      </p:sp>
      <p:sp>
        <p:nvSpPr>
          <p:cNvPr name="TextBox 76" id="76"/>
          <p:cNvSpPr txBox="true"/>
          <p:nvPr/>
        </p:nvSpPr>
        <p:spPr>
          <a:xfrm rot="0">
            <a:off x="7697022" y="5209048"/>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weight_g</a:t>
            </a:r>
          </a:p>
        </p:txBody>
      </p:sp>
      <p:sp>
        <p:nvSpPr>
          <p:cNvPr name="TextBox 77" id="77"/>
          <p:cNvSpPr txBox="true"/>
          <p:nvPr/>
        </p:nvSpPr>
        <p:spPr>
          <a:xfrm rot="0">
            <a:off x="7697022" y="6381997"/>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storage_GB</a:t>
            </a:r>
          </a:p>
        </p:txBody>
      </p:sp>
      <p:sp>
        <p:nvSpPr>
          <p:cNvPr name="TextBox 78" id="78"/>
          <p:cNvSpPr txBox="true"/>
          <p:nvPr/>
        </p:nvSpPr>
        <p:spPr>
          <a:xfrm rot="0">
            <a:off x="7648962" y="7480334"/>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video_720p</a:t>
            </a:r>
          </a:p>
        </p:txBody>
      </p:sp>
      <p:sp>
        <p:nvSpPr>
          <p:cNvPr name="TextBox 79" id="79"/>
          <p:cNvSpPr txBox="true"/>
          <p:nvPr/>
        </p:nvSpPr>
        <p:spPr>
          <a:xfrm rot="0">
            <a:off x="10819578" y="4093353"/>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video_1080p</a:t>
            </a:r>
          </a:p>
        </p:txBody>
      </p:sp>
      <p:sp>
        <p:nvSpPr>
          <p:cNvPr name="TextBox 80" id="80"/>
          <p:cNvSpPr txBox="true"/>
          <p:nvPr/>
        </p:nvSpPr>
        <p:spPr>
          <a:xfrm rot="0">
            <a:off x="10819578" y="5171186"/>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video_4K</a:t>
            </a:r>
          </a:p>
        </p:txBody>
      </p:sp>
      <p:sp>
        <p:nvSpPr>
          <p:cNvPr name="TextBox 81" id="81"/>
          <p:cNvSpPr txBox="true"/>
          <p:nvPr/>
        </p:nvSpPr>
        <p:spPr>
          <a:xfrm rot="0">
            <a:off x="10819578" y="6392184"/>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video_8K</a:t>
            </a:r>
          </a:p>
        </p:txBody>
      </p:sp>
      <p:sp>
        <p:nvSpPr>
          <p:cNvPr name="TextBox 82" id="82"/>
          <p:cNvSpPr txBox="true"/>
          <p:nvPr/>
        </p:nvSpPr>
        <p:spPr>
          <a:xfrm rot="0">
            <a:off x="11403716" y="7480334"/>
            <a:ext cx="1625322"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video_30fps</a:t>
            </a:r>
          </a:p>
        </p:txBody>
      </p:sp>
      <p:sp>
        <p:nvSpPr>
          <p:cNvPr name="TextBox 83" id="83"/>
          <p:cNvSpPr txBox="true"/>
          <p:nvPr/>
        </p:nvSpPr>
        <p:spPr>
          <a:xfrm rot="0">
            <a:off x="14032689" y="4019879"/>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video_120fps</a:t>
            </a:r>
          </a:p>
        </p:txBody>
      </p:sp>
      <p:sp>
        <p:nvSpPr>
          <p:cNvPr name="TextBox 84" id="84"/>
          <p:cNvSpPr txBox="true"/>
          <p:nvPr/>
        </p:nvSpPr>
        <p:spPr>
          <a:xfrm rot="0">
            <a:off x="13937439" y="5322872"/>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video_240fps</a:t>
            </a:r>
          </a:p>
        </p:txBody>
      </p:sp>
      <p:sp>
        <p:nvSpPr>
          <p:cNvPr name="TextBox 85" id="85"/>
          <p:cNvSpPr txBox="true"/>
          <p:nvPr/>
        </p:nvSpPr>
        <p:spPr>
          <a:xfrm rot="0">
            <a:off x="14032689" y="6520983"/>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video_480fps</a:t>
            </a:r>
          </a:p>
        </p:txBody>
      </p:sp>
      <p:sp>
        <p:nvSpPr>
          <p:cNvPr name="TextBox 86" id="86"/>
          <p:cNvSpPr txBox="true"/>
          <p:nvPr/>
        </p:nvSpPr>
        <p:spPr>
          <a:xfrm rot="0">
            <a:off x="14032689" y="7815138"/>
            <a:ext cx="2984511"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video_960fps</a:t>
            </a:r>
          </a:p>
        </p:txBody>
      </p:sp>
      <p:sp>
        <p:nvSpPr>
          <p:cNvPr name="TextBox 87" id="87"/>
          <p:cNvSpPr txBox="true"/>
          <p:nvPr/>
        </p:nvSpPr>
        <p:spPr>
          <a:xfrm rot="0">
            <a:off x="8467333" y="8643547"/>
            <a:ext cx="1376482" cy="356235"/>
          </a:xfrm>
          <a:prstGeom prst="rect">
            <a:avLst/>
          </a:prstGeom>
        </p:spPr>
        <p:txBody>
          <a:bodyPr anchor="t" rtlCol="false" tIns="0" lIns="0" bIns="0" rIns="0">
            <a:spAutoFit/>
          </a:bodyPr>
          <a:lstStyle/>
          <a:p>
            <a:pPr algn="ctr">
              <a:lnSpc>
                <a:spcPts val="2939"/>
              </a:lnSpc>
              <a:spcBef>
                <a:spcPct val="0"/>
              </a:spcBef>
            </a:pPr>
            <a:r>
              <a:rPr lang="en-US" sz="2099">
                <a:solidFill>
                  <a:srgbClr val="F1EBE5"/>
                </a:solidFill>
                <a:latin typeface="Open Sans Extra Bold"/>
              </a:rPr>
              <a:t>price_USD</a:t>
            </a:r>
          </a:p>
        </p:txBody>
      </p:sp>
      <p:sp>
        <p:nvSpPr>
          <p:cNvPr name="TextBox 88" id="88"/>
          <p:cNvSpPr txBox="true"/>
          <p:nvPr/>
        </p:nvSpPr>
        <p:spPr>
          <a:xfrm rot="0">
            <a:off x="4666845" y="9502730"/>
            <a:ext cx="9805154" cy="356234"/>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a:rPr>
              <a:t>dataset source:https://www.kaggle.com/datasets/berkayeserr/phone-prices: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2948341" y="1401564"/>
            <a:ext cx="11135792" cy="6872374"/>
          </a:xfrm>
          <a:custGeom>
            <a:avLst/>
            <a:gdLst/>
            <a:ahLst/>
            <a:cxnLst/>
            <a:rect r="r" b="b" t="t" l="l"/>
            <a:pathLst>
              <a:path h="6872374" w="11135792">
                <a:moveTo>
                  <a:pt x="0" y="0"/>
                </a:moveTo>
                <a:lnTo>
                  <a:pt x="11135792" y="0"/>
                </a:lnTo>
                <a:lnTo>
                  <a:pt x="11135792" y="6872375"/>
                </a:lnTo>
                <a:lnTo>
                  <a:pt x="0" y="6872375"/>
                </a:lnTo>
                <a:lnTo>
                  <a:pt x="0" y="0"/>
                </a:lnTo>
                <a:close/>
              </a:path>
            </a:pathLst>
          </a:custGeom>
          <a:blipFill>
            <a:blip r:embed="rId2"/>
            <a:stretch>
              <a:fillRect l="0" t="0" r="0" b="0"/>
            </a:stretch>
          </a:blipFill>
        </p:spPr>
      </p:sp>
      <p:sp>
        <p:nvSpPr>
          <p:cNvPr name="TextBox 3" id="3"/>
          <p:cNvSpPr txBox="true"/>
          <p:nvPr/>
        </p:nvSpPr>
        <p:spPr>
          <a:xfrm rot="0">
            <a:off x="-1526942" y="285750"/>
            <a:ext cx="11173634" cy="742950"/>
          </a:xfrm>
          <a:prstGeom prst="rect">
            <a:avLst/>
          </a:prstGeom>
        </p:spPr>
        <p:txBody>
          <a:bodyPr anchor="t" rtlCol="false" tIns="0" lIns="0" bIns="0" rIns="0">
            <a:spAutoFit/>
          </a:bodyPr>
          <a:lstStyle/>
          <a:p>
            <a:pPr algn="ctr">
              <a:lnSpc>
                <a:spcPts val="5700"/>
              </a:lnSpc>
              <a:spcBef>
                <a:spcPct val="0"/>
              </a:spcBef>
            </a:pPr>
            <a:r>
              <a:rPr lang="en-US" sz="5000" spc="-210">
                <a:solidFill>
                  <a:srgbClr val="FFFFFF"/>
                </a:solidFill>
                <a:latin typeface="Be Vietnam Ultra-Bold"/>
              </a:rPr>
              <a:t>DATA VISUALIZATION </a:t>
            </a:r>
          </a:p>
        </p:txBody>
      </p:sp>
      <p:sp>
        <p:nvSpPr>
          <p:cNvPr name="TextBox 4" id="4"/>
          <p:cNvSpPr txBox="true"/>
          <p:nvPr/>
        </p:nvSpPr>
        <p:spPr>
          <a:xfrm rot="0">
            <a:off x="1509204" y="8588264"/>
            <a:ext cx="14014067" cy="514407"/>
          </a:xfrm>
          <a:prstGeom prst="rect">
            <a:avLst/>
          </a:prstGeom>
        </p:spPr>
        <p:txBody>
          <a:bodyPr anchor="t" rtlCol="false" tIns="0" lIns="0" bIns="0" rIns="0">
            <a:spAutoFit/>
          </a:bodyPr>
          <a:lstStyle/>
          <a:p>
            <a:pPr algn="ctr">
              <a:lnSpc>
                <a:spcPts val="4203"/>
              </a:lnSpc>
            </a:pPr>
            <a:r>
              <a:rPr lang="en-US" sz="3002">
                <a:solidFill>
                  <a:srgbClr val="FFFFFF"/>
                </a:solidFill>
                <a:latin typeface="Canva Sans Bold"/>
              </a:rPr>
              <a:t>Xiaomi is the brand that produces the most mobiles and Google is the least.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2780654" y="1232223"/>
            <a:ext cx="12012115" cy="7413191"/>
          </a:xfrm>
          <a:custGeom>
            <a:avLst/>
            <a:gdLst/>
            <a:ahLst/>
            <a:cxnLst/>
            <a:rect r="r" b="b" t="t" l="l"/>
            <a:pathLst>
              <a:path h="7413191" w="12012115">
                <a:moveTo>
                  <a:pt x="0" y="0"/>
                </a:moveTo>
                <a:lnTo>
                  <a:pt x="12012115" y="0"/>
                </a:lnTo>
                <a:lnTo>
                  <a:pt x="12012115" y="7413191"/>
                </a:lnTo>
                <a:lnTo>
                  <a:pt x="0" y="7413191"/>
                </a:lnTo>
                <a:lnTo>
                  <a:pt x="0" y="0"/>
                </a:lnTo>
                <a:close/>
              </a:path>
            </a:pathLst>
          </a:custGeom>
          <a:blipFill>
            <a:blip r:embed="rId2"/>
            <a:stretch>
              <a:fillRect l="0" t="0" r="0" b="0"/>
            </a:stretch>
          </a:blipFill>
        </p:spPr>
      </p:sp>
      <p:sp>
        <p:nvSpPr>
          <p:cNvPr name="TextBox 3" id="3"/>
          <p:cNvSpPr txBox="true"/>
          <p:nvPr/>
        </p:nvSpPr>
        <p:spPr>
          <a:xfrm rot="0">
            <a:off x="-1526942" y="285750"/>
            <a:ext cx="11173634" cy="742950"/>
          </a:xfrm>
          <a:prstGeom prst="rect">
            <a:avLst/>
          </a:prstGeom>
        </p:spPr>
        <p:txBody>
          <a:bodyPr anchor="t" rtlCol="false" tIns="0" lIns="0" bIns="0" rIns="0">
            <a:spAutoFit/>
          </a:bodyPr>
          <a:lstStyle/>
          <a:p>
            <a:pPr algn="ctr">
              <a:lnSpc>
                <a:spcPts val="5700"/>
              </a:lnSpc>
              <a:spcBef>
                <a:spcPct val="0"/>
              </a:spcBef>
            </a:pPr>
            <a:r>
              <a:rPr lang="en-US" sz="5000" spc="-210">
                <a:solidFill>
                  <a:srgbClr val="FFFFFF"/>
                </a:solidFill>
                <a:latin typeface="Be Vietnam Ultra-Bold"/>
              </a:rPr>
              <a:t>DATA VISUALIZATION </a:t>
            </a:r>
          </a:p>
        </p:txBody>
      </p:sp>
      <p:sp>
        <p:nvSpPr>
          <p:cNvPr name="TextBox 4" id="4"/>
          <p:cNvSpPr txBox="true"/>
          <p:nvPr/>
        </p:nvSpPr>
        <p:spPr>
          <a:xfrm rot="0">
            <a:off x="2780654" y="8868280"/>
            <a:ext cx="12017844" cy="741939"/>
          </a:xfrm>
          <a:prstGeom prst="rect">
            <a:avLst/>
          </a:prstGeom>
        </p:spPr>
        <p:txBody>
          <a:bodyPr anchor="t" rtlCol="false" tIns="0" lIns="0" bIns="0" rIns="0">
            <a:spAutoFit/>
          </a:bodyPr>
          <a:lstStyle/>
          <a:p>
            <a:pPr algn="ctr">
              <a:lnSpc>
                <a:spcPts val="3027"/>
              </a:lnSpc>
              <a:spcBef>
                <a:spcPct val="0"/>
              </a:spcBef>
            </a:pPr>
            <a:r>
              <a:rPr lang="en-US" sz="2162">
                <a:solidFill>
                  <a:srgbClr val="FFFFFF"/>
                </a:solidFill>
                <a:latin typeface="Open Sans Extra Bold"/>
              </a:rPr>
              <a:t>Android 11 and Android 10 are the most operating systems used in phones based on our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776374" y="1332623"/>
            <a:ext cx="9615299" cy="5548297"/>
          </a:xfrm>
          <a:custGeom>
            <a:avLst/>
            <a:gdLst/>
            <a:ahLst/>
            <a:cxnLst/>
            <a:rect r="r" b="b" t="t" l="l"/>
            <a:pathLst>
              <a:path h="5548297" w="9615299">
                <a:moveTo>
                  <a:pt x="0" y="0"/>
                </a:moveTo>
                <a:lnTo>
                  <a:pt x="9615299" y="0"/>
                </a:lnTo>
                <a:lnTo>
                  <a:pt x="9615299" y="5548297"/>
                </a:lnTo>
                <a:lnTo>
                  <a:pt x="0" y="5548297"/>
                </a:lnTo>
                <a:lnTo>
                  <a:pt x="0" y="0"/>
                </a:lnTo>
                <a:close/>
              </a:path>
            </a:pathLst>
          </a:custGeom>
          <a:blipFill>
            <a:blip r:embed="rId2"/>
            <a:stretch>
              <a:fillRect l="0" t="-3475" r="0" b="-3475"/>
            </a:stretch>
          </a:blipFill>
        </p:spPr>
      </p:sp>
      <p:sp>
        <p:nvSpPr>
          <p:cNvPr name="TextBox 3" id="3"/>
          <p:cNvSpPr txBox="true"/>
          <p:nvPr/>
        </p:nvSpPr>
        <p:spPr>
          <a:xfrm rot="0">
            <a:off x="-1526942" y="285750"/>
            <a:ext cx="11173634" cy="742950"/>
          </a:xfrm>
          <a:prstGeom prst="rect">
            <a:avLst/>
          </a:prstGeom>
        </p:spPr>
        <p:txBody>
          <a:bodyPr anchor="t" rtlCol="false" tIns="0" lIns="0" bIns="0" rIns="0">
            <a:spAutoFit/>
          </a:bodyPr>
          <a:lstStyle/>
          <a:p>
            <a:pPr algn="ctr">
              <a:lnSpc>
                <a:spcPts val="5700"/>
              </a:lnSpc>
              <a:spcBef>
                <a:spcPct val="0"/>
              </a:spcBef>
            </a:pPr>
            <a:r>
              <a:rPr lang="en-US" sz="5000" spc="-210">
                <a:solidFill>
                  <a:srgbClr val="FFFFFF"/>
                </a:solidFill>
                <a:latin typeface="Be Vietnam Ultra-Bold"/>
              </a:rPr>
              <a:t>DATA VISUALIZATION </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778505" y="2700955"/>
            <a:ext cx="5358411" cy="5780458"/>
            <a:chOff x="0" y="0"/>
            <a:chExt cx="966960" cy="1043121"/>
          </a:xfrm>
        </p:grpSpPr>
        <p:sp>
          <p:nvSpPr>
            <p:cNvPr name="Freeform 3" id="3"/>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4" id="4"/>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894430" y="574675"/>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DATA PREPROCESSING</a:t>
            </a:r>
          </a:p>
        </p:txBody>
      </p:sp>
      <p:sp>
        <p:nvSpPr>
          <p:cNvPr name="TextBox 6" id="6"/>
          <p:cNvSpPr txBox="true"/>
          <p:nvPr/>
        </p:nvSpPr>
        <p:spPr>
          <a:xfrm rot="0">
            <a:off x="1095712" y="3292268"/>
            <a:ext cx="4723998" cy="590639"/>
          </a:xfrm>
          <a:prstGeom prst="rect">
            <a:avLst/>
          </a:prstGeom>
        </p:spPr>
        <p:txBody>
          <a:bodyPr anchor="t" rtlCol="false" tIns="0" lIns="0" bIns="0" rIns="0">
            <a:spAutoFit/>
          </a:bodyPr>
          <a:lstStyle/>
          <a:p>
            <a:pPr algn="ctr">
              <a:lnSpc>
                <a:spcPts val="4340"/>
              </a:lnSpc>
            </a:pPr>
            <a:r>
              <a:rPr lang="en-US" sz="4214">
                <a:solidFill>
                  <a:srgbClr val="FFFFFF"/>
                </a:solidFill>
                <a:latin typeface="Arimo Bold"/>
              </a:rPr>
              <a:t>NORMALIZATION</a:t>
            </a:r>
          </a:p>
        </p:txBody>
      </p:sp>
      <p:sp>
        <p:nvSpPr>
          <p:cNvPr name="TextBox 7" id="7"/>
          <p:cNvSpPr txBox="true"/>
          <p:nvPr/>
        </p:nvSpPr>
        <p:spPr>
          <a:xfrm rot="0">
            <a:off x="879196" y="4211561"/>
            <a:ext cx="5055564" cy="3240759"/>
          </a:xfrm>
          <a:prstGeom prst="rect">
            <a:avLst/>
          </a:prstGeom>
        </p:spPr>
        <p:txBody>
          <a:bodyPr anchor="t" rtlCol="false" tIns="0" lIns="0" bIns="0" rIns="0">
            <a:spAutoFit/>
          </a:bodyPr>
          <a:lstStyle/>
          <a:p>
            <a:pPr algn="ctr">
              <a:lnSpc>
                <a:spcPts val="4387"/>
              </a:lnSpc>
            </a:pPr>
            <a:r>
              <a:rPr lang="en-US" sz="2812">
                <a:solidFill>
                  <a:srgbClr val="FFFFFF"/>
                </a:solidFill>
                <a:latin typeface="Montserrat Medium"/>
              </a:rPr>
              <a:t>since phones features have significantly different scales, </a:t>
            </a:r>
            <a:r>
              <a:rPr lang="en-US" sz="2812">
                <a:solidFill>
                  <a:srgbClr val="FFFFFF"/>
                </a:solidFill>
                <a:latin typeface="Montserrat Medium"/>
              </a:rPr>
              <a:t> Normalization ensures that no single feature disproportionately</a:t>
            </a:r>
          </a:p>
          <a:p>
            <a:pPr algn="ctr">
              <a:lnSpc>
                <a:spcPts val="4387"/>
              </a:lnSpc>
            </a:pPr>
            <a:r>
              <a:rPr lang="en-US" sz="2812">
                <a:solidFill>
                  <a:srgbClr val="FFFFFF"/>
                </a:solidFill>
                <a:latin typeface="Montserrat Medium"/>
              </a:rPr>
              <a:t>influences the analysis.</a:t>
            </a:r>
          </a:p>
        </p:txBody>
      </p:sp>
      <p:grpSp>
        <p:nvGrpSpPr>
          <p:cNvPr name="Group 8" id="8"/>
          <p:cNvGrpSpPr/>
          <p:nvPr/>
        </p:nvGrpSpPr>
        <p:grpSpPr>
          <a:xfrm rot="0">
            <a:off x="6482806" y="2700955"/>
            <a:ext cx="5358411" cy="5780458"/>
            <a:chOff x="0" y="0"/>
            <a:chExt cx="966960" cy="1043121"/>
          </a:xfrm>
        </p:grpSpPr>
        <p:sp>
          <p:nvSpPr>
            <p:cNvPr name="Freeform 9" id="9"/>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10" id="10"/>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11" id="11"/>
          <p:cNvSpPr txBox="true"/>
          <p:nvPr/>
        </p:nvSpPr>
        <p:spPr>
          <a:xfrm rot="0">
            <a:off x="6689560" y="3292190"/>
            <a:ext cx="5004829" cy="590717"/>
          </a:xfrm>
          <a:prstGeom prst="rect">
            <a:avLst/>
          </a:prstGeom>
        </p:spPr>
        <p:txBody>
          <a:bodyPr anchor="t" rtlCol="false" tIns="0" lIns="0" bIns="0" rIns="0">
            <a:spAutoFit/>
          </a:bodyPr>
          <a:lstStyle/>
          <a:p>
            <a:pPr algn="ctr">
              <a:lnSpc>
                <a:spcPts val="4344"/>
              </a:lnSpc>
            </a:pPr>
            <a:r>
              <a:rPr lang="en-US" sz="4218">
                <a:solidFill>
                  <a:srgbClr val="FFFFFF"/>
                </a:solidFill>
                <a:latin typeface="Arimo Bold"/>
              </a:rPr>
              <a:t>DISCRETISATION</a:t>
            </a:r>
          </a:p>
        </p:txBody>
      </p:sp>
      <p:sp>
        <p:nvSpPr>
          <p:cNvPr name="TextBox 12" id="12"/>
          <p:cNvSpPr txBox="true"/>
          <p:nvPr/>
        </p:nvSpPr>
        <p:spPr>
          <a:xfrm rot="0">
            <a:off x="6689560" y="4202036"/>
            <a:ext cx="4783956" cy="3249902"/>
          </a:xfrm>
          <a:prstGeom prst="rect">
            <a:avLst/>
          </a:prstGeom>
        </p:spPr>
        <p:txBody>
          <a:bodyPr anchor="t" rtlCol="false" tIns="0" lIns="0" bIns="0" rIns="0">
            <a:spAutoFit/>
          </a:bodyPr>
          <a:lstStyle/>
          <a:p>
            <a:pPr algn="ctr">
              <a:lnSpc>
                <a:spcPts val="4400"/>
              </a:lnSpc>
            </a:pPr>
            <a:r>
              <a:rPr lang="en-US" sz="2821">
                <a:solidFill>
                  <a:srgbClr val="FFFFFF"/>
                </a:solidFill>
                <a:latin typeface="Montserrat Medium"/>
              </a:rPr>
              <a:t>we discretized the price column and added labels to the prices by dividing them into 3 categories ("Cheap", " Affordable", and "Expensive")</a:t>
            </a:r>
          </a:p>
        </p:txBody>
      </p:sp>
      <p:grpSp>
        <p:nvGrpSpPr>
          <p:cNvPr name="Group 13" id="13"/>
          <p:cNvGrpSpPr/>
          <p:nvPr/>
        </p:nvGrpSpPr>
        <p:grpSpPr>
          <a:xfrm rot="0">
            <a:off x="12151084" y="2700955"/>
            <a:ext cx="5358411" cy="5780458"/>
            <a:chOff x="0" y="0"/>
            <a:chExt cx="966960" cy="1043121"/>
          </a:xfrm>
        </p:grpSpPr>
        <p:sp>
          <p:nvSpPr>
            <p:cNvPr name="Freeform 14" id="14"/>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15" id="15"/>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16" id="16"/>
          <p:cNvSpPr txBox="true"/>
          <p:nvPr/>
        </p:nvSpPr>
        <p:spPr>
          <a:xfrm rot="0">
            <a:off x="12227844" y="3079018"/>
            <a:ext cx="5281650" cy="742398"/>
          </a:xfrm>
          <a:prstGeom prst="rect">
            <a:avLst/>
          </a:prstGeom>
        </p:spPr>
        <p:txBody>
          <a:bodyPr anchor="t" rtlCol="false" tIns="0" lIns="0" bIns="0" rIns="0">
            <a:spAutoFit/>
          </a:bodyPr>
          <a:lstStyle/>
          <a:p>
            <a:pPr algn="ctr">
              <a:lnSpc>
                <a:spcPts val="5484"/>
              </a:lnSpc>
            </a:pPr>
            <a:r>
              <a:rPr lang="en-US" sz="5325">
                <a:solidFill>
                  <a:srgbClr val="FFFFFF"/>
                </a:solidFill>
                <a:latin typeface="Arimo Bold"/>
              </a:rPr>
              <a:t>ENCODING</a:t>
            </a:r>
          </a:p>
        </p:txBody>
      </p:sp>
      <p:sp>
        <p:nvSpPr>
          <p:cNvPr name="TextBox 17" id="17"/>
          <p:cNvSpPr txBox="true"/>
          <p:nvPr/>
        </p:nvSpPr>
        <p:spPr>
          <a:xfrm rot="0">
            <a:off x="12186284" y="4202036"/>
            <a:ext cx="5121005" cy="3183453"/>
          </a:xfrm>
          <a:prstGeom prst="rect">
            <a:avLst/>
          </a:prstGeom>
        </p:spPr>
        <p:txBody>
          <a:bodyPr anchor="t" rtlCol="false" tIns="0" lIns="0" bIns="0" rIns="0">
            <a:spAutoFit/>
          </a:bodyPr>
          <a:lstStyle/>
          <a:p>
            <a:pPr algn="ctr">
              <a:lnSpc>
                <a:spcPts val="4243"/>
              </a:lnSpc>
            </a:pPr>
            <a:r>
              <a:rPr lang="en-US" sz="2719">
                <a:solidFill>
                  <a:srgbClr val="FFFFFF"/>
                </a:solidFill>
                <a:latin typeface="Montserrat Medium"/>
              </a:rPr>
              <a:t>Noticing logical attributes, and a character attribute</a:t>
            </a:r>
          </a:p>
          <a:p>
            <a:pPr algn="ctr">
              <a:lnSpc>
                <a:spcPts val="4243"/>
              </a:lnSpc>
            </a:pPr>
            <a:r>
              <a:rPr lang="en-US" sz="2719">
                <a:solidFill>
                  <a:srgbClr val="FFFFFF"/>
                </a:solidFill>
                <a:latin typeface="Montserrat Medium"/>
              </a:rPr>
              <a:t>with only two values,  we decided to encode the values to  simplify the data representation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465996" y="574675"/>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DATA PREPROCESSING</a:t>
            </a:r>
          </a:p>
        </p:txBody>
      </p:sp>
      <p:grpSp>
        <p:nvGrpSpPr>
          <p:cNvPr name="Group 3" id="3"/>
          <p:cNvGrpSpPr/>
          <p:nvPr/>
        </p:nvGrpSpPr>
        <p:grpSpPr>
          <a:xfrm rot="0">
            <a:off x="9391541" y="2634061"/>
            <a:ext cx="6140586" cy="6624239"/>
            <a:chOff x="0" y="0"/>
            <a:chExt cx="966960" cy="1043121"/>
          </a:xfrm>
        </p:grpSpPr>
        <p:sp>
          <p:nvSpPr>
            <p:cNvPr name="Freeform 4" id="4"/>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5" id="5"/>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9861139" y="2919816"/>
            <a:ext cx="5201389" cy="772095"/>
          </a:xfrm>
          <a:prstGeom prst="rect">
            <a:avLst/>
          </a:prstGeom>
        </p:spPr>
        <p:txBody>
          <a:bodyPr anchor="t" rtlCol="false" tIns="0" lIns="0" bIns="0" rIns="0">
            <a:spAutoFit/>
          </a:bodyPr>
          <a:lstStyle/>
          <a:p>
            <a:pPr algn="ctr">
              <a:lnSpc>
                <a:spcPts val="5647"/>
              </a:lnSpc>
            </a:pPr>
            <a:r>
              <a:rPr lang="en-US" sz="5483">
                <a:solidFill>
                  <a:srgbClr val="FFFFFF"/>
                </a:solidFill>
                <a:latin typeface="Arimo Bold"/>
              </a:rPr>
              <a:t>Data Reduction</a:t>
            </a:r>
          </a:p>
        </p:txBody>
      </p:sp>
      <p:sp>
        <p:nvSpPr>
          <p:cNvPr name="TextBox 7" id="7"/>
          <p:cNvSpPr txBox="true"/>
          <p:nvPr/>
        </p:nvSpPr>
        <p:spPr>
          <a:xfrm rot="0">
            <a:off x="9797048" y="4036922"/>
            <a:ext cx="5265481" cy="4989168"/>
          </a:xfrm>
          <a:prstGeom prst="rect">
            <a:avLst/>
          </a:prstGeom>
        </p:spPr>
        <p:txBody>
          <a:bodyPr anchor="t" rtlCol="false" tIns="0" lIns="0" bIns="0" rIns="0">
            <a:spAutoFit/>
          </a:bodyPr>
          <a:lstStyle/>
          <a:p>
            <a:pPr algn="ctr">
              <a:lnSpc>
                <a:spcPts val="4983"/>
              </a:lnSpc>
            </a:pPr>
            <a:r>
              <a:rPr lang="en-US" sz="3194">
                <a:solidFill>
                  <a:srgbClr val="FFFFFF"/>
                </a:solidFill>
                <a:latin typeface="Montserrat Medium"/>
              </a:rPr>
              <a:t>The [phone name] serves as a unique identifier but contains information that is irrelevant and not useful for the data mining task.</a:t>
            </a:r>
          </a:p>
          <a:p>
            <a:pPr algn="ctr">
              <a:lnSpc>
                <a:spcPts val="4983"/>
              </a:lnSpc>
            </a:pPr>
          </a:p>
          <a:p>
            <a:pPr algn="ctr">
              <a:lnSpc>
                <a:spcPts val="4983"/>
              </a:lnSpc>
            </a:pPr>
          </a:p>
        </p:txBody>
      </p:sp>
      <p:grpSp>
        <p:nvGrpSpPr>
          <p:cNvPr name="Group 8" id="8"/>
          <p:cNvGrpSpPr/>
          <p:nvPr/>
        </p:nvGrpSpPr>
        <p:grpSpPr>
          <a:xfrm rot="0">
            <a:off x="2755873" y="2660302"/>
            <a:ext cx="6135729" cy="6571756"/>
            <a:chOff x="0" y="0"/>
            <a:chExt cx="1036251" cy="1109891"/>
          </a:xfrm>
        </p:grpSpPr>
        <p:sp>
          <p:nvSpPr>
            <p:cNvPr name="Freeform 9" id="9"/>
            <p:cNvSpPr/>
            <p:nvPr/>
          </p:nvSpPr>
          <p:spPr>
            <a:xfrm flipH="false" flipV="false" rot="0">
              <a:off x="0" y="0"/>
              <a:ext cx="1036251" cy="1109891"/>
            </a:xfrm>
            <a:custGeom>
              <a:avLst/>
              <a:gdLst/>
              <a:ahLst/>
              <a:cxnLst/>
              <a:rect r="r" b="b" t="t" l="l"/>
              <a:pathLst>
                <a:path h="1109891" w="1036251">
                  <a:moveTo>
                    <a:pt x="0" y="0"/>
                  </a:moveTo>
                  <a:lnTo>
                    <a:pt x="1036251" y="0"/>
                  </a:lnTo>
                  <a:lnTo>
                    <a:pt x="1036251" y="1109891"/>
                  </a:lnTo>
                  <a:lnTo>
                    <a:pt x="0" y="1109891"/>
                  </a:lnTo>
                  <a:close/>
                </a:path>
              </a:pathLst>
            </a:custGeom>
            <a:solidFill>
              <a:srgbClr val="3139A8"/>
            </a:solidFill>
          </p:spPr>
        </p:sp>
        <p:sp>
          <p:nvSpPr>
            <p:cNvPr name="TextBox 10" id="10"/>
            <p:cNvSpPr txBox="true"/>
            <p:nvPr/>
          </p:nvSpPr>
          <p:spPr>
            <a:xfrm>
              <a:off x="0" y="19050"/>
              <a:ext cx="1036251" cy="1090841"/>
            </a:xfrm>
            <a:prstGeom prst="rect">
              <a:avLst/>
            </a:prstGeom>
          </p:spPr>
          <p:txBody>
            <a:bodyPr anchor="ctr" rtlCol="false" tIns="50800" lIns="50800" bIns="50800" rIns="50800"/>
            <a:lstStyle/>
            <a:p>
              <a:pPr algn="ctr">
                <a:lnSpc>
                  <a:spcPts val="2266"/>
                </a:lnSpc>
              </a:pPr>
            </a:p>
          </p:txBody>
        </p:sp>
      </p:grpSp>
      <p:sp>
        <p:nvSpPr>
          <p:cNvPr name="TextBox 11" id="11"/>
          <p:cNvSpPr txBox="true"/>
          <p:nvPr/>
        </p:nvSpPr>
        <p:spPr>
          <a:xfrm rot="0">
            <a:off x="3398864" y="2946057"/>
            <a:ext cx="4849747" cy="1378840"/>
          </a:xfrm>
          <a:prstGeom prst="rect">
            <a:avLst/>
          </a:prstGeom>
        </p:spPr>
        <p:txBody>
          <a:bodyPr anchor="t" rtlCol="false" tIns="0" lIns="0" bIns="0" rIns="0">
            <a:spAutoFit/>
          </a:bodyPr>
          <a:lstStyle/>
          <a:p>
            <a:pPr algn="ctr">
              <a:lnSpc>
                <a:spcPts val="5265"/>
              </a:lnSpc>
            </a:pPr>
            <a:r>
              <a:rPr lang="en-US" sz="5112">
                <a:solidFill>
                  <a:srgbClr val="FFFFFF"/>
                </a:solidFill>
                <a:latin typeface="Arimo Bold"/>
              </a:rPr>
              <a:t>Data Transformation</a:t>
            </a:r>
          </a:p>
        </p:txBody>
      </p:sp>
      <p:sp>
        <p:nvSpPr>
          <p:cNvPr name="TextBox 12" id="12"/>
          <p:cNvSpPr txBox="true"/>
          <p:nvPr/>
        </p:nvSpPr>
        <p:spPr>
          <a:xfrm rot="0">
            <a:off x="3104784" y="4394172"/>
            <a:ext cx="5564371" cy="4658159"/>
          </a:xfrm>
          <a:prstGeom prst="rect">
            <a:avLst/>
          </a:prstGeom>
        </p:spPr>
        <p:txBody>
          <a:bodyPr anchor="t" rtlCol="false" tIns="0" lIns="0" bIns="0" rIns="0">
            <a:spAutoFit/>
          </a:bodyPr>
          <a:lstStyle/>
          <a:p>
            <a:pPr algn="ctr">
              <a:lnSpc>
                <a:spcPts val="3709"/>
              </a:lnSpc>
            </a:pPr>
            <a:r>
              <a:rPr lang="en-US" sz="2378">
                <a:solidFill>
                  <a:srgbClr val="FFFFFF"/>
                </a:solidFill>
                <a:latin typeface="Montserrat Medium"/>
              </a:rPr>
              <a:t>extracte the phone announcement year from the announcement_date , as the day and month of the announcement are irrelevant to phone prices</a:t>
            </a:r>
          </a:p>
          <a:p>
            <a:pPr algn="ctr">
              <a:lnSpc>
                <a:spcPts val="3709"/>
              </a:lnSpc>
            </a:pPr>
          </a:p>
          <a:p>
            <a:pPr algn="ctr">
              <a:lnSpc>
                <a:spcPts val="3709"/>
              </a:lnSpc>
            </a:pPr>
            <a:r>
              <a:rPr lang="en-US" sz="2378">
                <a:solidFill>
                  <a:srgbClr val="FFFFFF"/>
                </a:solidFill>
                <a:latin typeface="Montserrat Medium"/>
              </a:rPr>
              <a:t> divided the resolution column into height and width for detailed characteristics</a:t>
            </a:r>
          </a:p>
          <a:p>
            <a:pPr algn="ctr">
              <a:lnSpc>
                <a:spcPts val="3709"/>
              </a:lnSpc>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465996" y="574675"/>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DATA PREPROCESSING</a:t>
            </a:r>
          </a:p>
        </p:txBody>
      </p:sp>
      <p:grpSp>
        <p:nvGrpSpPr>
          <p:cNvPr name="Group 3" id="3"/>
          <p:cNvGrpSpPr/>
          <p:nvPr/>
        </p:nvGrpSpPr>
        <p:grpSpPr>
          <a:xfrm rot="0">
            <a:off x="8903021" y="2464078"/>
            <a:ext cx="6232358" cy="6723239"/>
            <a:chOff x="0" y="0"/>
            <a:chExt cx="966960" cy="1043121"/>
          </a:xfrm>
        </p:grpSpPr>
        <p:sp>
          <p:nvSpPr>
            <p:cNvPr name="Freeform 4" id="4"/>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5" id="5"/>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9097518" y="2761758"/>
            <a:ext cx="5946684" cy="699544"/>
          </a:xfrm>
          <a:prstGeom prst="rect">
            <a:avLst/>
          </a:prstGeom>
        </p:spPr>
        <p:txBody>
          <a:bodyPr anchor="t" rtlCol="false" tIns="0" lIns="0" bIns="0" rIns="0">
            <a:spAutoFit/>
          </a:bodyPr>
          <a:lstStyle/>
          <a:p>
            <a:pPr algn="ctr">
              <a:lnSpc>
                <a:spcPts val="5153"/>
              </a:lnSpc>
            </a:pPr>
            <a:r>
              <a:rPr lang="en-US" sz="5003">
                <a:solidFill>
                  <a:srgbClr val="FFFFFF"/>
                </a:solidFill>
                <a:latin typeface="Arimo Bold"/>
              </a:rPr>
              <a:t>Stratified sampling</a:t>
            </a:r>
          </a:p>
        </p:txBody>
      </p:sp>
      <p:sp>
        <p:nvSpPr>
          <p:cNvPr name="TextBox 7" id="7"/>
          <p:cNvSpPr txBox="true"/>
          <p:nvPr/>
        </p:nvSpPr>
        <p:spPr>
          <a:xfrm rot="0">
            <a:off x="9144000" y="3743679"/>
            <a:ext cx="5853721" cy="5795046"/>
          </a:xfrm>
          <a:prstGeom prst="rect">
            <a:avLst/>
          </a:prstGeom>
        </p:spPr>
        <p:txBody>
          <a:bodyPr anchor="t" rtlCol="false" tIns="0" lIns="0" bIns="0" rIns="0">
            <a:spAutoFit/>
          </a:bodyPr>
          <a:lstStyle/>
          <a:p>
            <a:pPr algn="ctr">
              <a:lnSpc>
                <a:spcPts val="5785"/>
              </a:lnSpc>
            </a:pPr>
            <a:r>
              <a:rPr lang="en-US" sz="3708">
                <a:solidFill>
                  <a:srgbClr val="FFFFFF"/>
                </a:solidFill>
                <a:latin typeface="Montserrat Medium"/>
              </a:rPr>
              <a:t>to ensure that each class in the 'price' column is represented proportionally in both the training and testing sets</a:t>
            </a:r>
          </a:p>
          <a:p>
            <a:pPr algn="ctr">
              <a:lnSpc>
                <a:spcPts val="5785"/>
              </a:lnSpc>
            </a:pPr>
          </a:p>
          <a:p>
            <a:pPr algn="ctr">
              <a:lnSpc>
                <a:spcPts val="5785"/>
              </a:lnSpc>
            </a:pPr>
          </a:p>
        </p:txBody>
      </p:sp>
      <p:grpSp>
        <p:nvGrpSpPr>
          <p:cNvPr name="Group 8" id="8"/>
          <p:cNvGrpSpPr/>
          <p:nvPr/>
        </p:nvGrpSpPr>
        <p:grpSpPr>
          <a:xfrm rot="0">
            <a:off x="2359125" y="2444541"/>
            <a:ext cx="6227428" cy="6669972"/>
            <a:chOff x="0" y="0"/>
            <a:chExt cx="1036251" cy="1109891"/>
          </a:xfrm>
        </p:grpSpPr>
        <p:sp>
          <p:nvSpPr>
            <p:cNvPr name="Freeform 9" id="9"/>
            <p:cNvSpPr/>
            <p:nvPr/>
          </p:nvSpPr>
          <p:spPr>
            <a:xfrm flipH="false" flipV="false" rot="0">
              <a:off x="0" y="0"/>
              <a:ext cx="1036251" cy="1109891"/>
            </a:xfrm>
            <a:custGeom>
              <a:avLst/>
              <a:gdLst/>
              <a:ahLst/>
              <a:cxnLst/>
              <a:rect r="r" b="b" t="t" l="l"/>
              <a:pathLst>
                <a:path h="1109891" w="1036251">
                  <a:moveTo>
                    <a:pt x="0" y="0"/>
                  </a:moveTo>
                  <a:lnTo>
                    <a:pt x="1036251" y="0"/>
                  </a:lnTo>
                  <a:lnTo>
                    <a:pt x="1036251" y="1109891"/>
                  </a:lnTo>
                  <a:lnTo>
                    <a:pt x="0" y="1109891"/>
                  </a:lnTo>
                  <a:close/>
                </a:path>
              </a:pathLst>
            </a:custGeom>
            <a:solidFill>
              <a:srgbClr val="3139A8"/>
            </a:solidFill>
          </p:spPr>
        </p:sp>
        <p:sp>
          <p:nvSpPr>
            <p:cNvPr name="TextBox 10" id="10"/>
            <p:cNvSpPr txBox="true"/>
            <p:nvPr/>
          </p:nvSpPr>
          <p:spPr>
            <a:xfrm>
              <a:off x="0" y="19050"/>
              <a:ext cx="1036251" cy="1090841"/>
            </a:xfrm>
            <a:prstGeom prst="rect">
              <a:avLst/>
            </a:prstGeom>
          </p:spPr>
          <p:txBody>
            <a:bodyPr anchor="ctr" rtlCol="false" tIns="50800" lIns="50800" bIns="50800" rIns="50800"/>
            <a:lstStyle/>
            <a:p>
              <a:pPr algn="ctr">
                <a:lnSpc>
                  <a:spcPts val="2266"/>
                </a:lnSpc>
              </a:pPr>
            </a:p>
          </p:txBody>
        </p:sp>
      </p:grpSp>
      <p:sp>
        <p:nvSpPr>
          <p:cNvPr name="TextBox 11" id="11"/>
          <p:cNvSpPr txBox="true"/>
          <p:nvPr/>
        </p:nvSpPr>
        <p:spPr>
          <a:xfrm rot="0">
            <a:off x="3011725" y="2724187"/>
            <a:ext cx="4922227" cy="737114"/>
          </a:xfrm>
          <a:prstGeom prst="rect">
            <a:avLst/>
          </a:prstGeom>
        </p:spPr>
        <p:txBody>
          <a:bodyPr anchor="t" rtlCol="false" tIns="0" lIns="0" bIns="0" rIns="0">
            <a:spAutoFit/>
          </a:bodyPr>
          <a:lstStyle/>
          <a:p>
            <a:pPr algn="ctr">
              <a:lnSpc>
                <a:spcPts val="5344"/>
              </a:lnSpc>
            </a:pPr>
            <a:r>
              <a:rPr lang="en-US" sz="5188">
                <a:solidFill>
                  <a:srgbClr val="FFFFFF"/>
                </a:solidFill>
                <a:latin typeface="Arimo Bold"/>
              </a:rPr>
              <a:t>Data cleaning</a:t>
            </a:r>
          </a:p>
        </p:txBody>
      </p:sp>
      <p:sp>
        <p:nvSpPr>
          <p:cNvPr name="TextBox 12" id="12"/>
          <p:cNvSpPr txBox="true"/>
          <p:nvPr/>
        </p:nvSpPr>
        <p:spPr>
          <a:xfrm rot="0">
            <a:off x="2359125" y="3541319"/>
            <a:ext cx="6138105" cy="5645998"/>
          </a:xfrm>
          <a:prstGeom prst="rect">
            <a:avLst/>
          </a:prstGeom>
        </p:spPr>
        <p:txBody>
          <a:bodyPr anchor="t" rtlCol="false" tIns="0" lIns="0" bIns="0" rIns="0">
            <a:spAutoFit/>
          </a:bodyPr>
          <a:lstStyle/>
          <a:p>
            <a:pPr algn="ctr">
              <a:lnSpc>
                <a:spcPts val="4092"/>
              </a:lnSpc>
            </a:pPr>
            <a:r>
              <a:rPr lang="en-US" sz="2623">
                <a:solidFill>
                  <a:srgbClr val="FFFFFF"/>
                </a:solidFill>
                <a:latin typeface="Montserrat Medium"/>
              </a:rPr>
              <a:t> replaced phones with noisy OS  with the  latest operating system under the assumption that they had been updated.</a:t>
            </a:r>
          </a:p>
          <a:p>
            <a:pPr algn="ctr">
              <a:lnSpc>
                <a:spcPts val="4092"/>
              </a:lnSpc>
            </a:pPr>
          </a:p>
          <a:p>
            <a:pPr algn="ctr">
              <a:lnSpc>
                <a:spcPts val="4092"/>
              </a:lnSpc>
            </a:pPr>
            <a:r>
              <a:rPr lang="en-US" sz="2623">
                <a:solidFill>
                  <a:srgbClr val="FFFFFF"/>
                </a:solidFill>
                <a:latin typeface="Montserrat Medium"/>
              </a:rPr>
              <a:t> devices utilizing the "Android" operating system, we replaced it with "Android 11," considering it is the most prevalent operating system in our dataset</a:t>
            </a:r>
          </a:p>
          <a:p>
            <a:pPr algn="ctr">
              <a:lnSpc>
                <a:spcPts val="409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DAF071lQ_58</dc:identifier>
  <dcterms:modified xsi:type="dcterms:W3CDTF">2011-08-01T06:04:30Z</dcterms:modified>
  <cp:revision>1</cp:revision>
  <dc:title>Blue Modern Security and Technology Presentation</dc:title>
</cp:coreProperties>
</file>